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Default Extension="xlsx" ContentType="application/vnd.openxmlformats-officedocument.spreadsheetml.sheet"/>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6" r:id="rId2"/>
    <p:sldId id="336" r:id="rId3"/>
    <p:sldId id="338" r:id="rId4"/>
    <p:sldId id="289" r:id="rId5"/>
    <p:sldId id="360" r:id="rId6"/>
    <p:sldId id="361" r:id="rId7"/>
    <p:sldId id="340" r:id="rId8"/>
    <p:sldId id="294" r:id="rId9"/>
    <p:sldId id="384" r:id="rId10"/>
    <p:sldId id="385" r:id="rId11"/>
    <p:sldId id="386" r:id="rId12"/>
    <p:sldId id="387" r:id="rId13"/>
    <p:sldId id="389" r:id="rId14"/>
    <p:sldId id="388" r:id="rId15"/>
    <p:sldId id="390" r:id="rId16"/>
    <p:sldId id="393" r:id="rId17"/>
    <p:sldId id="391" r:id="rId18"/>
    <p:sldId id="395" r:id="rId19"/>
    <p:sldId id="380" r:id="rId20"/>
    <p:sldId id="381" r:id="rId21"/>
    <p:sldId id="382" r:id="rId22"/>
    <p:sldId id="383" r:id="rId23"/>
    <p:sldId id="394" r:id="rId24"/>
    <p:sldId id="396" r:id="rId25"/>
    <p:sldId id="362" r:id="rId26"/>
    <p:sldId id="397" r:id="rId27"/>
    <p:sldId id="368" r:id="rId28"/>
    <p:sldId id="401" r:id="rId29"/>
    <p:sldId id="403" r:id="rId30"/>
    <p:sldId id="405" r:id="rId31"/>
    <p:sldId id="374" r:id="rId32"/>
    <p:sldId id="373" r:id="rId33"/>
    <p:sldId id="376" r:id="rId34"/>
    <p:sldId id="398" r:id="rId35"/>
    <p:sldId id="399" r:id="rId36"/>
    <p:sldId id="400" r:id="rId37"/>
    <p:sldId id="343" r:id="rId38"/>
    <p:sldId id="326" r:id="rId39"/>
    <p:sldId id="335" r:id="rId40"/>
    <p:sldId id="329" r:id="rId41"/>
    <p:sldId id="344" r:id="rId42"/>
    <p:sldId id="333" r:id="rId43"/>
    <p:sldId id="334" r:id="rId44"/>
    <p:sldId id="261" r:id="rId4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7" userDrawn="1">
          <p15:clr>
            <a:srgbClr val="A4A3A4"/>
          </p15:clr>
        </p15:guide>
        <p15:guide id="2" pos="5556" userDrawn="1">
          <p15:clr>
            <a:srgbClr val="A4A3A4"/>
          </p15:clr>
        </p15:guide>
        <p15:guide id="3" orient="horz" pos="2981" userDrawn="1">
          <p15:clr>
            <a:srgbClr val="A4A3A4"/>
          </p15:clr>
        </p15:guide>
        <p15:guide id="4" pos="19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9195"/>
    <a:srgbClr val="8BBFC1"/>
    <a:srgbClr val="2FA8E1"/>
    <a:srgbClr val="24215F"/>
    <a:srgbClr val="FBB753"/>
    <a:srgbClr val="F7C06E"/>
    <a:srgbClr val="FF5050"/>
    <a:srgbClr val="1771EA"/>
    <a:srgbClr val="9F55FB"/>
    <a:srgbClr val="282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3" autoAdjust="0"/>
    <p:restoredTop sz="78383" autoAdjust="0"/>
  </p:normalViewPr>
  <p:slideViewPr>
    <p:cSldViewPr snapToGrid="0">
      <p:cViewPr varScale="1">
        <p:scale>
          <a:sx n="73" d="100"/>
          <a:sy n="73" d="100"/>
        </p:scale>
        <p:origin x="-1104" y="-96"/>
      </p:cViewPr>
      <p:guideLst>
        <p:guide orient="horz" pos="577"/>
        <p:guide orient="horz" pos="2981"/>
        <p:guide pos="5556"/>
        <p:guide pos="1973"/>
      </p:guideLst>
    </p:cSldViewPr>
  </p:slideViewPr>
  <p:outlineViewPr>
    <p:cViewPr>
      <p:scale>
        <a:sx n="33" d="100"/>
        <a:sy n="33" d="100"/>
      </p:scale>
      <p:origin x="0" y="-317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2417F-1762-164C-B9E5-81821A1E4240}" type="datetimeFigureOut">
              <a:rPr kumimoji="1" lang="zh-CN" altLang="en-US" smtClean="0"/>
              <a:t>2019/5/13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E7985-5D02-7C4B-A38D-035686EF0AFE}" type="slidenum">
              <a:rPr kumimoji="1" lang="zh-CN" altLang="en-US" smtClean="0"/>
              <a:t>‹#›</a:t>
            </a:fld>
            <a:endParaRPr kumimoji="1" lang="zh-CN" altLang="en-US"/>
          </a:p>
        </p:txBody>
      </p:sp>
    </p:spTree>
    <p:extLst>
      <p:ext uri="{BB962C8B-B14F-4D97-AF65-F5344CB8AC3E}">
        <p14:creationId xmlns:p14="http://schemas.microsoft.com/office/powerpoint/2010/main" val="1441135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2</a:t>
            </a:fld>
            <a:endParaRPr kumimoji="1" lang="zh-CN" altLang="en-US"/>
          </a:p>
        </p:txBody>
      </p:sp>
    </p:spTree>
    <p:extLst>
      <p:ext uri="{BB962C8B-B14F-4D97-AF65-F5344CB8AC3E}">
        <p14:creationId xmlns:p14="http://schemas.microsoft.com/office/powerpoint/2010/main" val="153212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24</a:t>
            </a:fld>
            <a:endParaRPr kumimoji="1" lang="zh-CN" altLang="en-US"/>
          </a:p>
        </p:txBody>
      </p:sp>
    </p:spTree>
    <p:extLst>
      <p:ext uri="{BB962C8B-B14F-4D97-AF65-F5344CB8AC3E}">
        <p14:creationId xmlns:p14="http://schemas.microsoft.com/office/powerpoint/2010/main" val="3284926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26</a:t>
            </a:fld>
            <a:endParaRPr lang="en-US" altLang="zh-CN" dirty="0">
              <a:solidFill>
                <a:prstClr val="black"/>
              </a:solidFill>
            </a:endParaRPr>
          </a:p>
        </p:txBody>
      </p:sp>
    </p:spTree>
    <p:extLst>
      <p:ext uri="{BB962C8B-B14F-4D97-AF65-F5344CB8AC3E}">
        <p14:creationId xmlns:p14="http://schemas.microsoft.com/office/powerpoint/2010/main" val="373776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32</a:t>
            </a:fld>
            <a:endParaRPr kumimoji="1" lang="zh-CN" altLang="en-US"/>
          </a:p>
        </p:txBody>
      </p:sp>
    </p:spTree>
    <p:extLst>
      <p:ext uri="{BB962C8B-B14F-4D97-AF65-F5344CB8AC3E}">
        <p14:creationId xmlns:p14="http://schemas.microsoft.com/office/powerpoint/2010/main" val="412688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40</a:t>
            </a:fld>
            <a:endParaRPr kumimoji="1" lang="zh-CN" altLang="en-US"/>
          </a:p>
        </p:txBody>
      </p:sp>
    </p:spTree>
    <p:extLst>
      <p:ext uri="{BB962C8B-B14F-4D97-AF65-F5344CB8AC3E}">
        <p14:creationId xmlns:p14="http://schemas.microsoft.com/office/powerpoint/2010/main" val="4267901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41</a:t>
            </a:fld>
            <a:endParaRPr kumimoji="1" lang="zh-CN" altLang="en-US"/>
          </a:p>
        </p:txBody>
      </p:sp>
    </p:spTree>
    <p:extLst>
      <p:ext uri="{BB962C8B-B14F-4D97-AF65-F5344CB8AC3E}">
        <p14:creationId xmlns:p14="http://schemas.microsoft.com/office/powerpoint/2010/main" val="273368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5</a:t>
            </a:fld>
            <a:endParaRPr kumimoji="1" lang="zh-CN" altLang="en-US"/>
          </a:p>
        </p:txBody>
      </p:sp>
    </p:spTree>
    <p:extLst>
      <p:ext uri="{BB962C8B-B14F-4D97-AF65-F5344CB8AC3E}">
        <p14:creationId xmlns:p14="http://schemas.microsoft.com/office/powerpoint/2010/main" val="260738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6</a:t>
            </a:fld>
            <a:endParaRPr kumimoji="1" lang="zh-CN" altLang="en-US"/>
          </a:p>
        </p:txBody>
      </p:sp>
    </p:spTree>
    <p:extLst>
      <p:ext uri="{BB962C8B-B14F-4D97-AF65-F5344CB8AC3E}">
        <p14:creationId xmlns:p14="http://schemas.microsoft.com/office/powerpoint/2010/main" val="254371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11</a:t>
            </a:fld>
            <a:endParaRPr kumimoji="1" lang="zh-CN" altLang="en-US"/>
          </a:p>
        </p:txBody>
      </p:sp>
    </p:spTree>
    <p:extLst>
      <p:ext uri="{BB962C8B-B14F-4D97-AF65-F5344CB8AC3E}">
        <p14:creationId xmlns:p14="http://schemas.microsoft.com/office/powerpoint/2010/main" val="29108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14</a:t>
            </a:fld>
            <a:endParaRPr kumimoji="1" lang="zh-CN" altLang="en-US"/>
          </a:p>
        </p:txBody>
      </p:sp>
    </p:spTree>
    <p:extLst>
      <p:ext uri="{BB962C8B-B14F-4D97-AF65-F5344CB8AC3E}">
        <p14:creationId xmlns:p14="http://schemas.microsoft.com/office/powerpoint/2010/main" val="129388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16</a:t>
            </a:fld>
            <a:endParaRPr kumimoji="1" lang="zh-CN" altLang="en-US"/>
          </a:p>
        </p:txBody>
      </p:sp>
    </p:spTree>
    <p:extLst>
      <p:ext uri="{BB962C8B-B14F-4D97-AF65-F5344CB8AC3E}">
        <p14:creationId xmlns:p14="http://schemas.microsoft.com/office/powerpoint/2010/main" val="141424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17</a:t>
            </a:fld>
            <a:endParaRPr kumimoji="1" lang="zh-CN" altLang="en-US"/>
          </a:p>
        </p:txBody>
      </p:sp>
    </p:spTree>
    <p:extLst>
      <p:ext uri="{BB962C8B-B14F-4D97-AF65-F5344CB8AC3E}">
        <p14:creationId xmlns:p14="http://schemas.microsoft.com/office/powerpoint/2010/main" val="143038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21</a:t>
            </a:fld>
            <a:endParaRPr kumimoji="1" lang="zh-CN" altLang="en-US"/>
          </a:p>
        </p:txBody>
      </p:sp>
    </p:spTree>
    <p:extLst>
      <p:ext uri="{BB962C8B-B14F-4D97-AF65-F5344CB8AC3E}">
        <p14:creationId xmlns:p14="http://schemas.microsoft.com/office/powerpoint/2010/main" val="329321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7E7985-5D02-7C4B-A38D-035686EF0AFE}" type="slidenum">
              <a:rPr kumimoji="1" lang="zh-CN" altLang="en-US" smtClean="0"/>
              <a:t>23</a:t>
            </a:fld>
            <a:endParaRPr kumimoji="1" lang="zh-CN" altLang="en-US"/>
          </a:p>
        </p:txBody>
      </p:sp>
    </p:spTree>
    <p:extLst>
      <p:ext uri="{BB962C8B-B14F-4D97-AF65-F5344CB8AC3E}">
        <p14:creationId xmlns:p14="http://schemas.microsoft.com/office/powerpoint/2010/main" val="3955730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98774" y="293447"/>
            <a:ext cx="5764226" cy="4082205"/>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00" y="-13087"/>
            <a:ext cx="9180000" cy="5169677"/>
          </a:xfrm>
          <a:prstGeom prst="rect">
            <a:avLst/>
          </a:prstGeom>
        </p:spPr>
      </p:pic>
      <p:sp>
        <p:nvSpPr>
          <p:cNvPr id="10" name="Title 14"/>
          <p:cNvSpPr>
            <a:spLocks noGrp="1"/>
          </p:cNvSpPr>
          <p:nvPr>
            <p:ph type="title" hasCustomPrompt="1"/>
          </p:nvPr>
        </p:nvSpPr>
        <p:spPr>
          <a:xfrm>
            <a:off x="757962" y="538622"/>
            <a:ext cx="3853012" cy="1908518"/>
          </a:xfrm>
          <a:prstGeom prst="rect">
            <a:avLst/>
          </a:prstGeom>
        </p:spPr>
        <p:txBody>
          <a:bodyPr anchor="t">
            <a:noAutofit/>
          </a:bodyPr>
          <a:lstStyle>
            <a:lvl1pPr algn="l">
              <a:lnSpc>
                <a:spcPct val="90000"/>
              </a:lnSpc>
              <a:defRPr sz="36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757963" y="2463135"/>
            <a:ext cx="3566583" cy="663354"/>
          </a:xfrm>
          <a:prstGeom prst="rect">
            <a:avLst/>
          </a:prstGeo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200" b="0" i="0">
                <a:solidFill>
                  <a:schemeClr val="bg1"/>
                </a:solidFill>
                <a:latin typeface="Microsoft YaHei Light" charset="-122"/>
                <a:ea typeface="Microsoft YaHei Light" charset="-122"/>
                <a:cs typeface="Microsoft YaHei Light" charset="-122"/>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讲者姓名</a:t>
            </a:r>
            <a:endParaRPr lang="en-US" altLang="zh-CN" dirty="0" smtClean="0"/>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讲演日期</a:t>
            </a:r>
            <a:endParaRPr lang="en-US" altLang="zh-CN" dirty="0" smtClean="0"/>
          </a:p>
        </p:txBody>
      </p:sp>
      <p:grpSp>
        <p:nvGrpSpPr>
          <p:cNvPr id="13" name="Group 12"/>
          <p:cNvGrpSpPr/>
          <p:nvPr userDrawn="1"/>
        </p:nvGrpSpPr>
        <p:grpSpPr>
          <a:xfrm>
            <a:off x="9748380" y="-487159"/>
            <a:ext cx="1354669" cy="589301"/>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100">
                <a:solidFill>
                  <a:srgbClr val="FFFFFF"/>
                </a:solidFill>
              </a:endParaRPr>
            </a:p>
          </p:txBody>
        </p:sp>
        <p:sp>
          <p:nvSpPr>
            <p:cNvPr id="15" name="TextBox 14"/>
            <p:cNvSpPr txBox="1"/>
            <p:nvPr userDrawn="1"/>
          </p:nvSpPr>
          <p:spPr>
            <a:xfrm>
              <a:off x="9962442" y="757396"/>
              <a:ext cx="1852889" cy="539467"/>
            </a:xfrm>
            <a:prstGeom prst="rect">
              <a:avLst/>
            </a:prstGeom>
            <a:noFill/>
          </p:spPr>
          <p:txBody>
            <a:bodyPr wrap="none" rtlCol="0">
              <a:spAutoFit/>
            </a:bodyPr>
            <a:lstStyle/>
            <a:p>
              <a:pPr defTabSz="457189"/>
              <a:r>
                <a:rPr lang="zh-CN" altLang="en-US" sz="1200" dirty="0">
                  <a:solidFill>
                    <a:srgbClr val="837A80"/>
                  </a:solidFill>
                </a:rPr>
                <a:t>图片在母版替换</a:t>
              </a:r>
              <a:endParaRPr lang="en-US" altLang="zh-CN" sz="1200" dirty="0">
                <a:solidFill>
                  <a:srgbClr val="837A80"/>
                </a:solidFill>
              </a:endParaRPr>
            </a:p>
            <a:p>
              <a:pPr defTabSz="457189"/>
              <a:r>
                <a:rPr lang="zh-CN" altLang="en-US" sz="1200" dirty="0">
                  <a:solidFill>
                    <a:srgbClr val="837A80"/>
                  </a:solidFill>
                </a:rPr>
                <a:t>置于最底层</a:t>
              </a:r>
              <a:endParaRPr lang="en-US" sz="1200" dirty="0">
                <a:solidFill>
                  <a:srgbClr val="837A80"/>
                </a:solidFill>
              </a:endParaRPr>
            </a:p>
          </p:txBody>
        </p:sp>
      </p:grpSp>
      <p:sp>
        <p:nvSpPr>
          <p:cNvPr id="9" name="Oval 8"/>
          <p:cNvSpPr/>
          <p:nvPr userDrawn="1"/>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sp>
        <p:nvSpPr>
          <p:cNvPr id="19" name="Oval 18"/>
          <p:cNvSpPr/>
          <p:nvPr userDrawn="1"/>
        </p:nvSpPr>
        <p:spPr>
          <a:xfrm>
            <a:off x="4064077" y="1846215"/>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sp>
        <p:nvSpPr>
          <p:cNvPr id="5" name="TextBox 4"/>
          <p:cNvSpPr txBox="1"/>
          <p:nvPr userDrawn="1"/>
        </p:nvSpPr>
        <p:spPr>
          <a:xfrm>
            <a:off x="11690875" y="4352014"/>
            <a:ext cx="138548" cy="346249"/>
          </a:xfrm>
          <a:prstGeom prst="rect">
            <a:avLst/>
          </a:prstGeom>
          <a:noFill/>
        </p:spPr>
        <p:txBody>
          <a:bodyPr wrap="none" lIns="68580" tIns="34290" rIns="68580" bIns="34290" rtlCol="0">
            <a:spAutoFit/>
          </a:bodyPr>
          <a:lstStyle/>
          <a:p>
            <a:pPr defTabSz="457189"/>
            <a:endParaRPr lang="en-US" sz="1800" dirty="0">
              <a:solidFill>
                <a:srgbClr val="000000"/>
              </a:solidFill>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4019551"/>
            <a:ext cx="2086650" cy="1066799"/>
          </a:xfrm>
          <a:prstGeom prst="rect">
            <a:avLst/>
          </a:prstGeom>
        </p:spPr>
      </p:pic>
      <p:sp>
        <p:nvSpPr>
          <p:cNvPr id="16" name="矩形 15"/>
          <p:cNvSpPr/>
          <p:nvPr userDrawn="1"/>
        </p:nvSpPr>
        <p:spPr>
          <a:xfrm>
            <a:off x="6019800" y="4912960"/>
            <a:ext cx="1981200" cy="161583"/>
          </a:xfrm>
          <a:prstGeom prst="rect">
            <a:avLst/>
          </a:prstGeom>
        </p:spPr>
        <p:txBody>
          <a:bodyPr wrap="square" lIns="68580" tIns="34290" rIns="68580" bIns="34290" anchor="ctr">
            <a:spAutoFit/>
          </a:bodyPr>
          <a:lstStyle/>
          <a:p>
            <a:pPr algn="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userDrawn="1"/>
        </p:nvSpPr>
        <p:spPr>
          <a:xfrm>
            <a:off x="7772400" y="4941560"/>
            <a:ext cx="914400" cy="9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9324722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392364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69715" cy="5162550"/>
          </a:xfrm>
          <a:prstGeom prst="rect">
            <a:avLst/>
          </a:prstGeom>
        </p:spPr>
      </p:pic>
      <p:sp>
        <p:nvSpPr>
          <p:cNvPr id="8" name="Title 14"/>
          <p:cNvSpPr>
            <a:spLocks noGrp="1"/>
          </p:cNvSpPr>
          <p:nvPr>
            <p:ph type="title" hasCustomPrompt="1"/>
          </p:nvPr>
        </p:nvSpPr>
        <p:spPr>
          <a:xfrm>
            <a:off x="457201" y="1671014"/>
            <a:ext cx="3425371" cy="2500937"/>
          </a:xfrm>
          <a:prstGeom prst="rect">
            <a:avLst/>
          </a:prstGeom>
        </p:spPr>
        <p:txBody>
          <a:bodyPr anchor="t">
            <a:normAutofit/>
          </a:bodyPr>
          <a:lstStyle>
            <a:lvl1pPr algn="l">
              <a:lnSpc>
                <a:spcPct val="80000"/>
              </a:lnSpc>
              <a:defRPr sz="3200"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4019551"/>
            <a:ext cx="2086650" cy="1066799"/>
          </a:xfrm>
          <a:prstGeom prst="rect">
            <a:avLst/>
          </a:prstGeom>
        </p:spPr>
      </p:pic>
      <p:sp>
        <p:nvSpPr>
          <p:cNvPr id="10" name="矩形 9"/>
          <p:cNvSpPr/>
          <p:nvPr userDrawn="1"/>
        </p:nvSpPr>
        <p:spPr>
          <a:xfrm>
            <a:off x="6019800" y="4912960"/>
            <a:ext cx="1981200" cy="161583"/>
          </a:xfrm>
          <a:prstGeom prst="rect">
            <a:avLst/>
          </a:prstGeom>
        </p:spPr>
        <p:txBody>
          <a:bodyPr wrap="square" lIns="68580" tIns="34290" rIns="68580" bIns="34290" anchor="ctr">
            <a:spAutoFit/>
          </a:bodyPr>
          <a:lstStyle/>
          <a:p>
            <a:pPr algn="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2" name="文本框 16"/>
          <p:cNvSpPr txBox="1"/>
          <p:nvPr userDrawn="1"/>
        </p:nvSpPr>
        <p:spPr>
          <a:xfrm>
            <a:off x="7772400" y="4941560"/>
            <a:ext cx="914400" cy="9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7470114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888888">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69" y="123478"/>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36491"/>
          <a:stretch/>
        </p:blipFill>
        <p:spPr>
          <a:xfrm>
            <a:off x="7219938" y="184371"/>
            <a:ext cx="1033413" cy="338458"/>
          </a:xfrm>
          <a:prstGeom prst="rect">
            <a:avLst/>
          </a:prstGeom>
        </p:spPr>
      </p:pic>
    </p:spTree>
    <p:extLst>
      <p:ext uri="{BB962C8B-B14F-4D97-AF65-F5344CB8AC3E}">
        <p14:creationId xmlns:p14="http://schemas.microsoft.com/office/powerpoint/2010/main" val="4150852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65553"/>
            <a:ext cx="7886700" cy="3262312"/>
          </a:xfrm>
          <a:prstGeom prst="rect">
            <a:avLst/>
          </a:prstGeom>
        </p:spPr>
        <p:txBody>
          <a:bodyPr/>
          <a:lstStyle>
            <a:lvl1pPr>
              <a:defRPr sz="1800">
                <a:latin typeface="微软雅黑" panose="020B0503020204020204" pitchFamily="34" charset="-122"/>
                <a:ea typeface="微软雅黑" panose="020B0503020204020204" pitchFamily="34" charset="-122"/>
              </a:defRPr>
            </a:lvl1pPr>
            <a:lvl2pPr>
              <a:defRPr sz="1650"/>
            </a:lvl2pPr>
            <a:lvl3pPr>
              <a:defRPr sz="1500"/>
            </a:lvl3pPr>
            <a:lvl4pPr>
              <a:defRPr sz="135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标题 1"/>
          <p:cNvSpPr>
            <a:spLocks noGrp="1"/>
          </p:cNvSpPr>
          <p:nvPr>
            <p:ph type="title"/>
          </p:nvPr>
        </p:nvSpPr>
        <p:spPr>
          <a:xfrm>
            <a:off x="531605" y="152461"/>
            <a:ext cx="3680371" cy="475154"/>
          </a:xfrm>
        </p:spPr>
        <p:txBody>
          <a:bodyPr/>
          <a:lstStyle/>
          <a:p>
            <a:r>
              <a:rPr lang="zh-CN" altLang="en-US" noProof="1"/>
              <a:t>单击此处编辑母版标题样式</a:t>
            </a:r>
          </a:p>
        </p:txBody>
      </p:sp>
      <p:sp>
        <p:nvSpPr>
          <p:cNvPr id="4" name="灯片编号占位符 5"/>
          <p:cNvSpPr>
            <a:spLocks noGrp="1"/>
          </p:cNvSpPr>
          <p:nvPr>
            <p:ph type="sldNum" sz="quarter" idx="10"/>
          </p:nvPr>
        </p:nvSpPr>
        <p:spPr/>
        <p:txBody>
          <a:bodyPr/>
          <a:lstStyle>
            <a:lvl1pPr>
              <a:defRPr/>
            </a:lvl1pPr>
          </a:lstStyle>
          <a:p>
            <a:pPr>
              <a:defRPr/>
            </a:pPr>
            <a:fld id="{02DB888C-FC2F-48EE-A5AD-F5DD59C8C3C9}" type="slidenum">
              <a:rPr lang="zh-CN" altLang="en-US"/>
              <a:t>‹#›</a:t>
            </a:fld>
            <a:endParaRPr lang="zh-CN" altLang="en-US" dirty="0"/>
          </a:p>
        </p:txBody>
      </p:sp>
    </p:spTree>
    <p:extLst>
      <p:ext uri="{BB962C8B-B14F-4D97-AF65-F5344CB8AC3E}">
        <p14:creationId xmlns:p14="http://schemas.microsoft.com/office/powerpoint/2010/main" val="3376614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标题 1"/>
          <p:cNvSpPr>
            <a:spLocks noGrp="1"/>
          </p:cNvSpPr>
          <p:nvPr>
            <p:ph type="title"/>
          </p:nvPr>
        </p:nvSpPr>
        <p:spPr>
          <a:xfrm>
            <a:off x="531605" y="152461"/>
            <a:ext cx="3680371" cy="475154"/>
          </a:xfrm>
        </p:spPr>
        <p:txBody>
          <a:bodyPr/>
          <a:lstStyle/>
          <a:p>
            <a:r>
              <a:rPr lang="zh-CN" altLang="en-US" noProof="1"/>
              <a:t>单击此处编辑母版标题样式</a:t>
            </a:r>
          </a:p>
        </p:txBody>
      </p:sp>
      <p:sp>
        <p:nvSpPr>
          <p:cNvPr id="3" name="灯片编号占位符 5"/>
          <p:cNvSpPr>
            <a:spLocks noGrp="1"/>
          </p:cNvSpPr>
          <p:nvPr>
            <p:ph type="sldNum" sz="quarter" idx="10"/>
          </p:nvPr>
        </p:nvSpPr>
        <p:spPr/>
        <p:txBody>
          <a:bodyPr/>
          <a:lstStyle>
            <a:lvl1pPr>
              <a:defRPr/>
            </a:lvl1pPr>
          </a:lstStyle>
          <a:p>
            <a:pPr>
              <a:defRPr/>
            </a:pPr>
            <a:fld id="{00058DB5-27F7-42CE-87CB-064ACAC3420E}" type="slidenum">
              <a:rPr lang="zh-CN" altLang="en-US"/>
              <a:t>‹#›</a:t>
            </a:fld>
            <a:endParaRPr lang="zh-CN" altLang="en-US" dirty="0"/>
          </a:p>
        </p:txBody>
      </p:sp>
    </p:spTree>
    <p:extLst>
      <p:ext uri="{BB962C8B-B14F-4D97-AF65-F5344CB8AC3E}">
        <p14:creationId xmlns:p14="http://schemas.microsoft.com/office/powerpoint/2010/main" val="2323421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5" name="标题 1"/>
          <p:cNvSpPr>
            <a:spLocks noGrp="1"/>
          </p:cNvSpPr>
          <p:nvPr>
            <p:ph type="title"/>
          </p:nvPr>
        </p:nvSpPr>
        <p:spPr>
          <a:xfrm>
            <a:off x="531605" y="152461"/>
            <a:ext cx="3680371" cy="475154"/>
          </a:xfrm>
        </p:spPr>
        <p:txBody>
          <a:bodyPr/>
          <a:lstStyle/>
          <a:p>
            <a:r>
              <a:rPr lang="zh-CN" altLang="en-US" noProof="1"/>
              <a:t>单击此处编辑母版标题样式</a:t>
            </a:r>
          </a:p>
        </p:txBody>
      </p:sp>
      <p:sp>
        <p:nvSpPr>
          <p:cNvPr id="3" name="灯片编号占位符 5"/>
          <p:cNvSpPr>
            <a:spLocks noGrp="1"/>
          </p:cNvSpPr>
          <p:nvPr>
            <p:ph type="sldNum" sz="quarter" idx="10"/>
          </p:nvPr>
        </p:nvSpPr>
        <p:spPr/>
        <p:txBody>
          <a:bodyPr/>
          <a:lstStyle>
            <a:lvl1pPr>
              <a:defRPr/>
            </a:lvl1pPr>
          </a:lstStyle>
          <a:p>
            <a:pPr>
              <a:defRPr/>
            </a:pPr>
            <a:fld id="{00058DB5-27F7-42CE-87CB-064ACAC3420E}" type="slidenum">
              <a:rPr lang="zh-CN" altLang="en-US"/>
              <a:t>‹#›</a:t>
            </a:fld>
            <a:endParaRPr lang="zh-CN" altLang="en-US" dirty="0"/>
          </a:p>
        </p:txBody>
      </p:sp>
    </p:spTree>
    <p:extLst>
      <p:ext uri="{BB962C8B-B14F-4D97-AF65-F5344CB8AC3E}">
        <p14:creationId xmlns:p14="http://schemas.microsoft.com/office/powerpoint/2010/main" val="339353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646464"/>
                </a:solidFill>
                <a:latin typeface="微软雅黑" panose="020B0503020204020204" charset="-122"/>
                <a:ea typeface="微软雅黑" panose="020B0503020204020204" charset="-122"/>
                <a:cs typeface="微软雅黑" panose="020B0503020204020204" charset="-122"/>
              </a:defRPr>
            </a:lvl1pPr>
            <a:lvl2pPr marL="173355" indent="-119380">
              <a:defRPr sz="1200">
                <a:solidFill>
                  <a:srgbClr val="646464"/>
                </a:solidFill>
                <a:latin typeface="微软雅黑" panose="020B0503020204020204" charset="-122"/>
                <a:ea typeface="微软雅黑" panose="020B0503020204020204" charset="-122"/>
                <a:cs typeface="微软雅黑" panose="020B0503020204020204" charset="-122"/>
              </a:defRPr>
            </a:lvl2pPr>
            <a:lvl3pPr marL="368300" indent="-154305">
              <a:defRPr sz="1200">
                <a:solidFill>
                  <a:srgbClr val="646464"/>
                </a:solidFill>
                <a:latin typeface="微软雅黑" panose="020B0503020204020204" charset="-122"/>
                <a:ea typeface="微软雅黑" panose="020B0503020204020204" charset="-122"/>
                <a:cs typeface="微软雅黑" panose="020B0503020204020204" charset="-122"/>
              </a:defRPr>
            </a:lvl3pPr>
            <a:lvl4pPr marL="533400" indent="-123825">
              <a:defRPr sz="1200">
                <a:solidFill>
                  <a:srgbClr val="646464"/>
                </a:solidFill>
                <a:latin typeface="微软雅黑" panose="020B0503020204020204" charset="-122"/>
                <a:ea typeface="微软雅黑" panose="020B0503020204020204" charset="-122"/>
                <a:cs typeface="微软雅黑" panose="020B0503020204020204" charset="-122"/>
              </a:defRPr>
            </a:lvl4pPr>
            <a:lvl5pPr marL="730250" indent="-160655">
              <a:defRPr sz="1200">
                <a:solidFill>
                  <a:srgbClr val="646464"/>
                </a:solidFill>
                <a:latin typeface="微软雅黑" panose="020B0503020204020204" charset="-122"/>
                <a:ea typeface="微软雅黑" panose="020B0503020204020204" charset="-122"/>
                <a:cs typeface="微软雅黑" panose="020B0503020204020204" charset="-122"/>
              </a:defRPr>
            </a:lvl5pPr>
          </a:lstStyle>
          <a:p>
            <a:pPr lvl="0"/>
            <a:r>
              <a:rPr lang="en-US" dirty="0" smtClean="0"/>
              <a:t>12pt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a:spLocks noGrp="1"/>
          </p:cNvSpPr>
          <p:nvPr>
            <p:ph type="title" hasCustomPrompt="1"/>
          </p:nvPr>
        </p:nvSpPr>
        <p:spPr>
          <a:xfrm>
            <a:off x="443869" y="222590"/>
            <a:ext cx="8403269" cy="525528"/>
          </a:xfrm>
        </p:spPr>
        <p:txBody>
          <a:bodyPr/>
          <a:lstStyle>
            <a:lvl1pPr>
              <a:defRPr baseline="0">
                <a:solidFill>
                  <a:srgbClr val="1771EA"/>
                </a:solidFill>
                <a:latin typeface="微软雅黑" panose="020B0503020204020204" charset="-122"/>
                <a:ea typeface="微软雅黑" panose="020B0503020204020204" charset="-122"/>
                <a:cs typeface="微软雅黑" panose="020B0503020204020204" charset="-122"/>
              </a:defRPr>
            </a:lvl1pPr>
          </a:lstStyle>
          <a:p>
            <a:r>
              <a:rPr lang="en-US" dirty="0"/>
              <a:t>Header 16pt – CONTENT, BULLET/DASH 16pt</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9938" y="184371"/>
            <a:ext cx="1627200" cy="338458"/>
          </a:xfrm>
          <a:prstGeom prst="rect">
            <a:avLst/>
          </a:prstGeom>
        </p:spPr>
      </p:pic>
    </p:spTree>
    <p:extLst>
      <p:ext uri="{BB962C8B-B14F-4D97-AF65-F5344CB8AC3E}">
        <p14:creationId xmlns:p14="http://schemas.microsoft.com/office/powerpoint/2010/main" val="1013596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栏">
    <p:spTree>
      <p:nvGrpSpPr>
        <p:cNvPr id="1" name=""/>
        <p:cNvGrpSpPr/>
        <p:nvPr/>
      </p:nvGrpSpPr>
      <p:grpSpPr>
        <a:xfrm>
          <a:off x="0" y="0"/>
          <a:ext cx="0" cy="0"/>
          <a:chOff x="0" y="0"/>
          <a:chExt cx="0" cy="0"/>
        </a:xfrm>
      </p:grpSpPr>
      <p:sp>
        <p:nvSpPr>
          <p:cNvPr id="5"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2" name="标题 1"/>
          <p:cNvSpPr>
            <a:spLocks noGrp="1"/>
          </p:cNvSpPr>
          <p:nvPr>
            <p:ph type="title"/>
          </p:nvPr>
        </p:nvSpPr>
        <p:spPr>
          <a:xfrm>
            <a:off x="722313" y="3305175"/>
            <a:ext cx="77724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a:p>
        </p:txBody>
      </p:sp>
      <p:sp>
        <p:nvSpPr>
          <p:cNvPr id="10" name="文本占位符 3"/>
          <p:cNvSpPr>
            <a:spLocks noGrp="1"/>
          </p:cNvSpPr>
          <p:nvPr>
            <p:ph type="body" sz="quarter" idx="10"/>
          </p:nvPr>
        </p:nvSpPr>
        <p:spPr>
          <a:xfrm>
            <a:off x="722313" y="2179639"/>
            <a:ext cx="7772400" cy="1125537"/>
          </a:xfrm>
        </p:spPr>
        <p:txBody>
          <a:bodyPr>
            <a:normAutofit/>
          </a:bodyPr>
          <a:lstStyle>
            <a:lvl1pPr marL="0" indent="0">
              <a:buNone/>
              <a:defRPr sz="1800">
                <a:solidFill>
                  <a:schemeClr val="tx1">
                    <a:lumMod val="50000"/>
                    <a:lumOff val="50000"/>
                  </a:schemeClr>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33625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常规文本">
    <p:spTree>
      <p:nvGrpSpPr>
        <p:cNvPr id="1" name=""/>
        <p:cNvGrpSpPr/>
        <p:nvPr/>
      </p:nvGrpSpPr>
      <p:grpSpPr>
        <a:xfrm>
          <a:off x="0" y="0"/>
          <a:ext cx="0" cy="0"/>
          <a:chOff x="0" y="0"/>
          <a:chExt cx="0" cy="0"/>
        </a:xfrm>
      </p:grpSpPr>
      <p:sp>
        <p:nvSpPr>
          <p:cNvPr id="4"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dirty="0"/>
          </a:p>
        </p:txBody>
      </p:sp>
      <p:sp>
        <p:nvSpPr>
          <p:cNvPr id="6" name="文本占位符 3"/>
          <p:cNvSpPr>
            <a:spLocks noGrp="1"/>
          </p:cNvSpPr>
          <p:nvPr>
            <p:ph type="body" sz="quarter" idx="11"/>
          </p:nvPr>
        </p:nvSpPr>
        <p:spPr>
          <a:xfrm>
            <a:off x="457201" y="1411290"/>
            <a:ext cx="8228013" cy="3065462"/>
          </a:xfrm>
        </p:spPr>
        <p:txBody>
          <a:bodyPr>
            <a:normAutofit/>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539319420"/>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690">
          <p15:clr>
            <a:srgbClr val="FBAE40"/>
          </p15:clr>
        </p15:guide>
        <p15:guide id="2"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userDrawn="1"/>
        </p:nvSpPr>
        <p:spPr bwMode="auto">
          <a:xfrm>
            <a:off x="8685214" y="4947852"/>
            <a:ext cx="23018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1883807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蓝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8"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1" name="Text Box 5"/>
          <p:cNvSpPr txBox="1">
            <a:spLocks noChangeArrowheads="1"/>
          </p:cNvSpPr>
          <p:nvPr userDrawn="1"/>
        </p:nvSpPr>
        <p:spPr bwMode="auto">
          <a:xfrm>
            <a:off x="8685214" y="4947852"/>
            <a:ext cx="23018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9"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2"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4403650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绿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userDrawn="1"/>
        </p:nvSpPr>
        <p:spPr bwMode="auto">
          <a:xfrm>
            <a:off x="8685214" y="4947852"/>
            <a:ext cx="23018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11"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3"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91785964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20"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876602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userDrawn="1"/>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2400" dirty="0" smtClean="0">
                <a:solidFill>
                  <a:srgbClr val="9F55FB"/>
                </a:solidFill>
              </a:rPr>
              <a:t>单击此处编辑母版标题样式</a:t>
            </a:r>
            <a:endParaRPr lang="zh-CN" altLang="en-US" sz="2400" dirty="0">
              <a:solidFill>
                <a:srgbClr val="9F55FB"/>
              </a:solidFill>
            </a:endParaRPr>
          </a:p>
        </p:txBody>
      </p:sp>
      <p:sp>
        <p:nvSpPr>
          <p:cNvPr id="8" name="内容占位符 6"/>
          <p:cNvSpPr>
            <a:spLocks noGrp="1"/>
          </p:cNvSpPr>
          <p:nvPr>
            <p:ph sz="quarter" idx="12"/>
          </p:nvPr>
        </p:nvSpPr>
        <p:spPr>
          <a:xfrm>
            <a:off x="444500" y="1435101"/>
            <a:ext cx="2867025" cy="3041650"/>
          </a:xfrm>
        </p:spPr>
        <p:txBody>
          <a:bodyPr>
            <a:normAutofit/>
          </a:bodyPr>
          <a:lstStyle>
            <a:lvl1pPr>
              <a:defRPr sz="1400">
                <a:solidFill>
                  <a:schemeClr val="tx1">
                    <a:lumMod val="50000"/>
                    <a:lumOff val="50000"/>
                  </a:schemeClr>
                </a:solidFill>
              </a:defRPr>
            </a:lvl1pPr>
            <a:lvl2pPr>
              <a:defRPr sz="1200">
                <a:solidFill>
                  <a:schemeClr val="tx1">
                    <a:lumMod val="50000"/>
                    <a:lumOff val="50000"/>
                  </a:schemeClr>
                </a:solidFill>
              </a:defRPr>
            </a:lvl2pPr>
            <a:lvl3pPr>
              <a:defRPr sz="1100">
                <a:solidFill>
                  <a:schemeClr val="tx1">
                    <a:lumMod val="50000"/>
                    <a:lumOff val="50000"/>
                  </a:schemeClr>
                </a:solidFill>
              </a:defRPr>
            </a:lvl3pPr>
            <a:lvl4pPr>
              <a:defRPr sz="1100">
                <a:solidFill>
                  <a:schemeClr val="tx1">
                    <a:lumMod val="50000"/>
                    <a:lumOff val="50000"/>
                  </a:schemeClr>
                </a:solidFill>
              </a:defRPr>
            </a:lvl4pPr>
            <a:lvl5pPr>
              <a:defRPr sz="1100">
                <a:solidFill>
                  <a:schemeClr val="tx1">
                    <a:lumMod val="50000"/>
                    <a:lumOff val="50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9853140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userDrawn="1"/>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2400" dirty="0" smtClean="0">
                <a:solidFill>
                  <a:srgbClr val="24BEBC"/>
                </a:solidFill>
              </a:rPr>
              <a:t>单击此处编辑母版标题样式</a:t>
            </a:r>
            <a:endParaRPr lang="zh-CN" altLang="en-US" sz="2400" dirty="0">
              <a:solidFill>
                <a:srgbClr val="24BEBC"/>
              </a:solidFill>
            </a:endParaRPr>
          </a:p>
        </p:txBody>
      </p:sp>
    </p:spTree>
    <p:extLst>
      <p:ext uri="{BB962C8B-B14F-4D97-AF65-F5344CB8AC3E}">
        <p14:creationId xmlns:p14="http://schemas.microsoft.com/office/powerpoint/2010/main" val="20110668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8685214" y="4947852"/>
            <a:ext cx="23018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837A80"/>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837A80"/>
              </a:solidFill>
              <a:latin typeface="微软雅黑" panose="020B0503020204020204" pitchFamily="34" charset="-122"/>
              <a:ea typeface="微软雅黑" panose="020B0503020204020204" pitchFamily="34" charset="-122"/>
              <a:cs typeface="MS PGothic" charset="0"/>
            </a:endParaRPr>
          </a:p>
        </p:txBody>
      </p:sp>
      <p:pic>
        <p:nvPicPr>
          <p:cNvPr id="41" name="Picture 40" descr="Untitled-2-03.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5406" y="4552950"/>
            <a:ext cx="1078595" cy="370128"/>
          </a:xfrm>
          <a:prstGeom prst="rect">
            <a:avLst/>
          </a:prstGeom>
        </p:spPr>
      </p:pic>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189"/>
              <a:r>
                <a:rPr lang="en-US" sz="800" dirty="0">
                  <a:solidFill>
                    <a:srgbClr val="FFFFFF"/>
                  </a:solidFill>
                </a:rPr>
                <a:t>R:</a:t>
              </a:r>
              <a:r>
                <a:rPr lang="en-US" altLang="zh-CN" sz="800" dirty="0">
                  <a:solidFill>
                    <a:srgbClr val="FFFFFF"/>
                  </a:solidFill>
                </a:rPr>
                <a:t>36</a:t>
              </a:r>
              <a:endParaRPr lang="en-US" sz="800" dirty="0">
                <a:solidFill>
                  <a:srgbClr val="FFFFFF"/>
                </a:solidFill>
              </a:endParaRPr>
            </a:p>
            <a:p>
              <a:pPr defTabSz="457189"/>
              <a:r>
                <a:rPr lang="en-US" sz="800" dirty="0">
                  <a:solidFill>
                    <a:srgbClr val="FFFFFF"/>
                  </a:solidFill>
                </a:rPr>
                <a:t>G:</a:t>
              </a:r>
              <a:r>
                <a:rPr lang="en-US" altLang="zh-CN" sz="800" dirty="0">
                  <a:solidFill>
                    <a:srgbClr val="FFFFFF"/>
                  </a:solidFill>
                </a:rPr>
                <a:t>33</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9</a:t>
              </a:r>
              <a:r>
                <a:rPr lang="en-US" sz="800" dirty="0">
                  <a:solidFill>
                    <a:srgbClr val="FFFFFF"/>
                  </a:solidFill>
                </a:rPr>
                <a:t>5</a:t>
              </a: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en-US" altLang="zh-CN" sz="800" dirty="0">
                  <a:solidFill>
                    <a:srgbClr val="FFFFFF"/>
                  </a:solidFill>
                </a:rPr>
                <a:t>23</a:t>
              </a:r>
              <a:endParaRPr lang="en-US" sz="800" dirty="0">
                <a:solidFill>
                  <a:srgbClr val="FFFFFF"/>
                </a:solidFill>
              </a:endParaRPr>
            </a:p>
            <a:p>
              <a:pPr defTabSz="457189"/>
              <a:r>
                <a:rPr lang="en-US" sz="800" dirty="0">
                  <a:solidFill>
                    <a:srgbClr val="FFFFFF"/>
                  </a:solidFill>
                </a:rPr>
                <a:t>G:1</a:t>
              </a:r>
              <a:r>
                <a:rPr lang="en-US" altLang="zh-CN" sz="800" dirty="0">
                  <a:solidFill>
                    <a:srgbClr val="FFFFFF"/>
                  </a:solidFill>
                </a:rPr>
                <a:t>36</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238</a:t>
              </a:r>
              <a:endParaRPr lang="en-US" sz="800" dirty="0">
                <a:solidFill>
                  <a:srgbClr val="FFFFFF"/>
                </a:solidFill>
              </a:endParaRPr>
            </a:p>
          </p:txBody>
        </p:sp>
      </p:grpSp>
      <p:grpSp>
        <p:nvGrpSpPr>
          <p:cNvPr id="48" name="Group 47"/>
          <p:cNvGrpSpPr/>
          <p:nvPr/>
        </p:nvGrpSpPr>
        <p:grpSpPr>
          <a:xfrm>
            <a:off x="-1081337" y="1371656"/>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000000"/>
                  </a:solidFill>
                </a:rPr>
                <a:t>R:</a:t>
              </a:r>
              <a:r>
                <a:rPr lang="en-US" altLang="zh-CN" sz="800" dirty="0">
                  <a:solidFill>
                    <a:srgbClr val="000000"/>
                  </a:solidFill>
                </a:rPr>
                <a:t>35</a:t>
              </a:r>
              <a:endParaRPr lang="en-US" sz="800" dirty="0">
                <a:solidFill>
                  <a:srgbClr val="000000"/>
                </a:solidFill>
              </a:endParaRPr>
            </a:p>
            <a:p>
              <a:pPr defTabSz="457189"/>
              <a:r>
                <a:rPr lang="en-US" sz="800" dirty="0">
                  <a:solidFill>
                    <a:srgbClr val="000000"/>
                  </a:solidFill>
                </a:rPr>
                <a:t>G:2</a:t>
              </a:r>
              <a:r>
                <a:rPr lang="en-US" altLang="zh-CN" sz="800" dirty="0">
                  <a:solidFill>
                    <a:srgbClr val="000000"/>
                  </a:solidFill>
                </a:rPr>
                <a:t>04</a:t>
              </a:r>
              <a:endParaRPr lang="en-US" sz="800" dirty="0">
                <a:solidFill>
                  <a:srgbClr val="000000"/>
                </a:solidFill>
              </a:endParaRPr>
            </a:p>
            <a:p>
              <a:pPr defTabSz="457189"/>
              <a:r>
                <a:rPr lang="en-US" sz="800" dirty="0">
                  <a:solidFill>
                    <a:srgbClr val="000000"/>
                  </a:solidFill>
                </a:rPr>
                <a:t>B:2</a:t>
              </a:r>
              <a:r>
                <a:rPr lang="en-US" altLang="zh-CN" sz="800" dirty="0">
                  <a:solidFill>
                    <a:srgbClr val="000000"/>
                  </a:solidFill>
                </a:rPr>
                <a:t>52</a:t>
              </a:r>
              <a:endParaRPr lang="en-US" sz="800" dirty="0">
                <a:solidFill>
                  <a:srgbClr val="000000"/>
                </a:solidFill>
              </a:endParaRPr>
            </a:p>
          </p:txBody>
        </p:sp>
      </p:grpSp>
      <p:grpSp>
        <p:nvGrpSpPr>
          <p:cNvPr id="51" name="Group 50"/>
          <p:cNvGrpSpPr/>
          <p:nvPr/>
        </p:nvGrpSpPr>
        <p:grpSpPr>
          <a:xfrm>
            <a:off x="-1081337" y="2084093"/>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en-US" altLang="zh-CN" sz="800" dirty="0">
                  <a:solidFill>
                    <a:srgbClr val="FFFFFF"/>
                  </a:solidFill>
                </a:rPr>
                <a:t>33</a:t>
              </a:r>
              <a:endParaRPr lang="en-US" sz="800" dirty="0">
                <a:solidFill>
                  <a:srgbClr val="FFFFFF"/>
                </a:solidFill>
              </a:endParaRPr>
            </a:p>
            <a:p>
              <a:pPr defTabSz="457189"/>
              <a:r>
                <a:rPr lang="en-US" sz="800" dirty="0">
                  <a:solidFill>
                    <a:srgbClr val="FFFFFF"/>
                  </a:solidFill>
                </a:rPr>
                <a:t>G:</a:t>
              </a:r>
              <a:r>
                <a:rPr lang="en-US" altLang="zh-CN" sz="800" dirty="0">
                  <a:solidFill>
                    <a:srgbClr val="FFFFFF"/>
                  </a:solidFill>
                </a:rPr>
                <a:t>200</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200</a:t>
              </a:r>
              <a:endParaRPr lang="en-US" sz="800" dirty="0">
                <a:solidFill>
                  <a:srgbClr val="FFFFFF"/>
                </a:solidFill>
              </a:endParaRPr>
            </a:p>
          </p:txBody>
        </p:sp>
      </p:grpSp>
      <p:sp>
        <p:nvSpPr>
          <p:cNvPr id="59" name="TextBox 58"/>
          <p:cNvSpPr txBox="1"/>
          <p:nvPr/>
        </p:nvSpPr>
        <p:spPr>
          <a:xfrm>
            <a:off x="-1095448" y="3710099"/>
            <a:ext cx="943048" cy="392415"/>
          </a:xfrm>
          <a:prstGeom prst="rect">
            <a:avLst/>
          </a:prstGeom>
          <a:noFill/>
        </p:spPr>
        <p:txBody>
          <a:bodyPr wrap="square" lIns="68580" tIns="34290" rIns="68580" bIns="34290" rtlCol="0">
            <a:spAutoFit/>
          </a:bodyPr>
          <a:lstStyle/>
          <a:p>
            <a:pPr defTabSz="457189"/>
            <a:r>
              <a:rPr lang="zh-CN" altLang="en-US" sz="700" dirty="0">
                <a:solidFill>
                  <a:srgbClr val="FFFFFF"/>
                </a:solidFill>
              </a:rPr>
              <a:t>中文字体：</a:t>
            </a:r>
            <a:endParaRPr lang="en-US" altLang="zh-CN" sz="700" dirty="0">
              <a:solidFill>
                <a:srgbClr val="1EA19F"/>
              </a:solidFill>
            </a:endParaRPr>
          </a:p>
          <a:p>
            <a:pPr defTabSz="457189">
              <a:defRPr/>
            </a:pPr>
            <a:r>
              <a:rPr lang="zh-CN" altLang="en-US" sz="1400" dirty="0">
                <a:solidFill>
                  <a:srgbClr val="FFFFFF"/>
                </a:solidFill>
                <a:latin typeface="Heiti SC Medium"/>
                <a:ea typeface="Heiti SC Medium"/>
                <a:cs typeface="Heiti SC Medium"/>
              </a:rPr>
              <a:t>微软雅黑</a:t>
            </a:r>
            <a:endParaRPr lang="en-US" altLang="zh-CN" sz="1400" dirty="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zh-CN" altLang="zh-CN" sz="800" dirty="0">
                  <a:solidFill>
                    <a:srgbClr val="FFFFFF"/>
                  </a:solidFill>
                </a:rPr>
                <a:t>1</a:t>
              </a:r>
              <a:r>
                <a:rPr lang="en-US" altLang="zh-CN" sz="800" dirty="0">
                  <a:solidFill>
                    <a:srgbClr val="FFFFFF"/>
                  </a:solidFill>
                </a:rPr>
                <a:t>76</a:t>
              </a:r>
              <a:endParaRPr lang="en-US" sz="800" dirty="0">
                <a:solidFill>
                  <a:srgbClr val="FFFFFF"/>
                </a:solidFill>
              </a:endParaRPr>
            </a:p>
            <a:p>
              <a:pPr defTabSz="457189"/>
              <a:r>
                <a:rPr lang="en-US" sz="800" dirty="0">
                  <a:solidFill>
                    <a:srgbClr val="FFFFFF"/>
                  </a:solidFill>
                </a:rPr>
                <a:t>G:</a:t>
              </a:r>
              <a:r>
                <a:rPr lang="zh-CN" altLang="zh-CN" sz="800" dirty="0">
                  <a:solidFill>
                    <a:srgbClr val="FFFFFF"/>
                  </a:solidFill>
                </a:rPr>
                <a:t>1</a:t>
              </a:r>
              <a:r>
                <a:rPr lang="en-US" altLang="zh-CN" sz="800" dirty="0">
                  <a:solidFill>
                    <a:srgbClr val="FFFFFF"/>
                  </a:solidFill>
                </a:rPr>
                <a:t>15</a:t>
              </a:r>
              <a:endParaRPr lang="en-US" sz="800" dirty="0">
                <a:solidFill>
                  <a:srgbClr val="FFFFFF"/>
                </a:solidFill>
              </a:endParaRPr>
            </a:p>
            <a:p>
              <a:pPr defTabSz="457189"/>
              <a:r>
                <a:rPr lang="en-US" sz="800" dirty="0">
                  <a:solidFill>
                    <a:srgbClr val="FFFFFF"/>
                  </a:solidFill>
                </a:rPr>
                <a:t>B:</a:t>
              </a:r>
              <a:r>
                <a:rPr lang="zh-CN" altLang="zh-CN" sz="800" dirty="0">
                  <a:solidFill>
                    <a:srgbClr val="FFFFFF"/>
                  </a:solidFill>
                </a:rPr>
                <a:t>2</a:t>
              </a:r>
              <a:r>
                <a:rPr lang="en-US" altLang="zh-CN" sz="800" dirty="0">
                  <a:solidFill>
                    <a:srgbClr val="FFFFFF"/>
                  </a:solidFill>
                </a:rPr>
                <a:t>52</a:t>
              </a:r>
              <a:endParaRPr lang="en-US" sz="800" dirty="0">
                <a:solidFill>
                  <a:srgbClr val="FFFFFF"/>
                </a:solidFill>
              </a:endParaRPr>
            </a:p>
          </p:txBody>
        </p:sp>
      </p:grpSp>
      <p:sp>
        <p:nvSpPr>
          <p:cNvPr id="63" name="Rectangle 62"/>
          <p:cNvSpPr/>
          <p:nvPr/>
        </p:nvSpPr>
        <p:spPr>
          <a:xfrm>
            <a:off x="-1095448" y="4158941"/>
            <a:ext cx="770893" cy="423097"/>
          </a:xfrm>
          <a:prstGeom prst="rect">
            <a:avLst/>
          </a:prstGeom>
        </p:spPr>
        <p:txBody>
          <a:bodyPr wrap="square" lIns="68580" tIns="34290" rIns="68580" bIns="34290">
            <a:spAutoFit/>
          </a:bodyPr>
          <a:lstStyle/>
          <a:p>
            <a:pPr defTabSz="457189">
              <a:defRPr/>
            </a:pPr>
            <a:r>
              <a:rPr lang="zh-CN" altLang="en-US" sz="700" dirty="0">
                <a:solidFill>
                  <a:srgbClr val="FFFFFF"/>
                </a:solidFill>
              </a:rPr>
              <a:t>英文字体：</a:t>
            </a:r>
            <a:endParaRPr lang="en-US" altLang="zh-CN" sz="700" b="1" dirty="0">
              <a:solidFill>
                <a:srgbClr val="FFFFFF"/>
              </a:solidFill>
              <a:latin typeface="Arial"/>
              <a:cs typeface="Arial"/>
            </a:endParaRPr>
          </a:p>
          <a:p>
            <a:pPr defTabSz="457189"/>
            <a:r>
              <a:rPr lang="en-US" altLang="zh-CN" sz="1600" b="1" dirty="0">
                <a:solidFill>
                  <a:srgbClr val="FFFFFF"/>
                </a:solidFill>
                <a:latin typeface="Arial"/>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457200" y="206375"/>
            <a:ext cx="8229600" cy="857250"/>
          </a:xfrm>
          <a:prstGeom prst="rect">
            <a:avLst/>
          </a:prstGeom>
        </p:spPr>
        <p:txBody>
          <a:bodyPr vert="horz" lIns="68580" tIns="34290" rIns="68580" bIns="34290" rtlCol="0" anchor="ctr">
            <a:normAutofit/>
          </a:bodyPr>
          <a:lstStyle/>
          <a:p>
            <a:r>
              <a:rPr lang="zh-CN" altLang="en-US" dirty="0" smtClean="0"/>
              <a:t>单击此处编辑母版标题样式</a:t>
            </a:r>
            <a:endParaRPr lang="zh-CN" altLang="en-US" dirty="0"/>
          </a:p>
        </p:txBody>
      </p:sp>
      <p:sp>
        <p:nvSpPr>
          <p:cNvPr id="7" name="文本占位符 6"/>
          <p:cNvSpPr>
            <a:spLocks noGrp="1"/>
          </p:cNvSpPr>
          <p:nvPr>
            <p:ph type="body" idx="1"/>
          </p:nvPr>
        </p:nvSpPr>
        <p:spPr>
          <a:xfrm>
            <a:off x="457200" y="1200151"/>
            <a:ext cx="8229600" cy="3394075"/>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4" name="文本框 16"/>
          <p:cNvSpPr txBox="1"/>
          <p:nvPr/>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7967594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 id="2147483688" r:id="rId15"/>
    <p:sldLayoutId id="2147483689" r:id="rId16"/>
  </p:sldLayoutIdLst>
  <p:timing>
    <p:tnLst>
      <p:par>
        <p:cTn id="1" dur="indefinite" restart="never" nodeType="tmRoot"/>
      </p:par>
    </p:tnLst>
  </p:timing>
  <p:txStyles>
    <p:titleStyle>
      <a:lvl1pPr algn="ctr" defTabSz="457189" rtl="0" eaLnBrk="1" latinLnBrk="0" hangingPunct="1">
        <a:spcBef>
          <a:spcPct val="0"/>
        </a:spcBef>
        <a:buNone/>
        <a:defRPr sz="2700" b="1" i="0" kern="1200">
          <a:solidFill>
            <a:schemeClr val="tx1"/>
          </a:solidFill>
          <a:latin typeface="微软雅黑" panose="020B0503020204020204" pitchFamily="34" charset="-122"/>
          <a:ea typeface="微软雅黑" panose="020B0503020204020204" pitchFamily="34" charset="-122"/>
          <a:cs typeface="Arial"/>
        </a:defRPr>
      </a:lvl1pPr>
    </p:titleStyle>
    <p:bodyStyle>
      <a:lvl1pPr marL="342892" indent="-342892" algn="l" defTabSz="457189" rtl="0" eaLnBrk="1" latinLnBrk="0" hangingPunct="1">
        <a:spcBef>
          <a:spcPct val="20000"/>
        </a:spcBef>
        <a:buFont typeface="Arial"/>
        <a:buChar char="•"/>
        <a:defRPr sz="2400" b="0" i="0" kern="1200">
          <a:solidFill>
            <a:schemeClr val="tx1"/>
          </a:solidFill>
          <a:latin typeface="微软雅黑" panose="020B0503020204020204" pitchFamily="34" charset="-122"/>
          <a:ea typeface="微软雅黑" panose="020B0503020204020204" pitchFamily="34" charset="-122"/>
          <a:cs typeface="Arial"/>
        </a:defRPr>
      </a:lvl1pPr>
      <a:lvl2pPr marL="742931" indent="-285743" algn="l" defTabSz="457189" rtl="0" eaLnBrk="1" latinLnBrk="0" hangingPunct="1">
        <a:spcBef>
          <a:spcPct val="20000"/>
        </a:spcBef>
        <a:buFont typeface="Arial"/>
        <a:buChar char="–"/>
        <a:defRPr sz="2100" b="0" i="0" kern="1200">
          <a:solidFill>
            <a:schemeClr val="tx1"/>
          </a:solidFill>
          <a:latin typeface="微软雅黑" panose="020B0503020204020204" pitchFamily="34" charset="-122"/>
          <a:ea typeface="微软雅黑" panose="020B0503020204020204" pitchFamily="34" charset="-122"/>
          <a:cs typeface="Arial"/>
        </a:defRPr>
      </a:lvl2pPr>
      <a:lvl3pPr marL="1142972" indent="-228594" algn="l" defTabSz="457189" rtl="0" eaLnBrk="1" latinLnBrk="0" hangingPunct="1">
        <a:spcBef>
          <a:spcPct val="20000"/>
        </a:spcBef>
        <a:buFont typeface="Arial"/>
        <a:buChar char="•"/>
        <a:defRPr sz="1500" b="0" i="0" kern="1200">
          <a:solidFill>
            <a:schemeClr val="tx1"/>
          </a:solidFill>
          <a:latin typeface="微软雅黑" panose="020B0503020204020204" pitchFamily="34" charset="-122"/>
          <a:ea typeface="微软雅黑" panose="020B0503020204020204" pitchFamily="34" charset="-122"/>
          <a:cs typeface="Arial"/>
        </a:defRPr>
      </a:lvl3pPr>
      <a:lvl4pPr marL="1600160"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4pPr>
      <a:lvl5pPr marL="2057348"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8.gif"/><Relationship Id="rId1" Type="http://schemas.openxmlformats.org/officeDocument/2006/relationships/slideLayout" Target="../slideLayouts/slideLayout10.xml"/><Relationship Id="rId6" Type="http://schemas.openxmlformats.org/officeDocument/2006/relationships/image" Target="../media/image38.wmf"/><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package" Target="../embeddings/Microsoft_Excel_Worksheet1.xlsx"/></Relationships>
</file>

<file path=ppt/slides/_rels/slide18.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5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image" Target="../media/image59.wmf"/><Relationship Id="rId4" Type="http://schemas.openxmlformats.org/officeDocument/2006/relationships/package" Target="../embeddings/Microsoft_Word_Document2.docx"/></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5.png"/><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5.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5.png"/><Relationship Id="rId1" Type="http://schemas.openxmlformats.org/officeDocument/2006/relationships/slideLayout" Target="../slideLayouts/slideLayout10.xml"/><Relationship Id="rId4" Type="http://schemas.openxmlformats.org/officeDocument/2006/relationships/image" Target="../media/image91.jpe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hyperlink" Target="mailto:muxinglin@unionware.com.cn" TargetMode="Externa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529862" y="1906222"/>
            <a:ext cx="2602523" cy="663354"/>
          </a:xfrm>
          <a:prstGeom prst="rect">
            <a:avLst/>
          </a:prstGeom>
        </p:spPr>
        <p:txBody>
          <a:bodyPr vert="horz" lIns="68580" tIns="34290" rIns="68580" bIns="34290" rtlCol="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b="0" i="0" kern="1200">
                <a:solidFill>
                  <a:schemeClr val="bg1"/>
                </a:solidFill>
                <a:latin typeface="Microsoft YaHei Light" charset="-122"/>
                <a:ea typeface="Microsoft YaHei Light" charset="-122"/>
                <a:cs typeface="Microsoft YaHei Light" charset="-122"/>
              </a:defRPr>
            </a:lvl1pPr>
            <a:lvl2pPr marL="990575" indent="-380990" algn="l" defTabSz="609585" rtl="0" eaLnBrk="1" latinLnBrk="0" hangingPunct="1">
              <a:spcBef>
                <a:spcPct val="20000"/>
              </a:spcBef>
              <a:buFont typeface="Arial"/>
              <a:buChar char="–"/>
              <a:defRPr sz="2800" b="0" i="0" kern="1200">
                <a:solidFill>
                  <a:schemeClr val="tx1"/>
                </a:solidFill>
                <a:latin typeface="微软雅黑" panose="020B0503020204020204" pitchFamily="34" charset="-122"/>
                <a:ea typeface="微软雅黑" panose="020B0503020204020204" pitchFamily="34" charset="-122"/>
                <a:cs typeface="Arial"/>
              </a:defRPr>
            </a:lvl2pPr>
            <a:lvl3pPr marL="1523962" indent="-304792" algn="l" defTabSz="609585" rtl="0" eaLnBrk="1" latinLnBrk="0" hangingPunct="1">
              <a:spcBef>
                <a:spcPct val="20000"/>
              </a:spcBef>
              <a:buFont typeface="Arial"/>
              <a:buChar char="•"/>
              <a:defRPr sz="2000" b="0" i="0" kern="1200">
                <a:solidFill>
                  <a:schemeClr val="tx1"/>
                </a:solidFill>
                <a:latin typeface="微软雅黑" panose="020B0503020204020204" pitchFamily="34" charset="-122"/>
                <a:ea typeface="微软雅黑" panose="020B0503020204020204" pitchFamily="34" charset="-122"/>
                <a:cs typeface="Arial"/>
              </a:defRPr>
            </a:lvl3pPr>
            <a:lvl4pPr marL="2133547" indent="-304792" algn="l" defTabSz="609585" rtl="0" eaLnBrk="1" latinLnBrk="0" hangingPunct="1">
              <a:spcBef>
                <a:spcPct val="20000"/>
              </a:spcBef>
              <a:buFont typeface="Arial"/>
              <a:buChar char="–"/>
              <a:defRPr sz="1800" b="0" i="0" kern="1200">
                <a:solidFill>
                  <a:schemeClr val="tx1"/>
                </a:solidFill>
                <a:latin typeface="微软雅黑" panose="020B0503020204020204" pitchFamily="34" charset="-122"/>
                <a:ea typeface="微软雅黑" panose="020B0503020204020204" pitchFamily="34" charset="-122"/>
                <a:cs typeface="Arial"/>
              </a:defRPr>
            </a:lvl4pPr>
            <a:lvl5pPr marL="2743131" indent="-304792" algn="l" defTabSz="609585" rtl="0" eaLnBrk="1" latinLnBrk="0" hangingPunct="1">
              <a:spcBef>
                <a:spcPct val="20000"/>
              </a:spcBef>
              <a:buFont typeface="Arial"/>
              <a:buChar char="»"/>
              <a:defRPr sz="1800" b="0" i="0" kern="1200">
                <a:solidFill>
                  <a:schemeClr val="tx1"/>
                </a:solidFill>
                <a:latin typeface="微软雅黑" panose="020B0503020204020204" pitchFamily="34" charset="-122"/>
                <a:ea typeface="微软雅黑" panose="020B0503020204020204" pitchFamily="34" charset="-122"/>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altLang="zh-CN" sz="1500" b="1" dirty="0" smtClean="0">
                <a:latin typeface="微软雅黑" panose="020B0503020204020204" pitchFamily="34" charset="-122"/>
                <a:ea typeface="微软雅黑" panose="020B0503020204020204" pitchFamily="34" charset="-122"/>
              </a:rPr>
              <a:t>——</a:t>
            </a:r>
            <a:r>
              <a:rPr lang="zh-CN" altLang="en-US" sz="1900" b="1" dirty="0" smtClean="0">
                <a:latin typeface="微软雅黑" panose="020B0503020204020204" pitchFamily="34" charset="-122"/>
                <a:ea typeface="微软雅黑" panose="020B0503020204020204" pitchFamily="34" charset="-122"/>
              </a:rPr>
              <a:t>移动条码解决方案</a:t>
            </a:r>
            <a:endParaRPr kumimoji="1" lang="zh-CN" altLang="en-US" sz="1900" dirty="0">
              <a:latin typeface="微软雅黑" pitchFamily="34" charset="-122"/>
              <a:ea typeface="微软雅黑" pitchFamily="34" charset="-122"/>
            </a:endParaRPr>
          </a:p>
        </p:txBody>
      </p:sp>
      <p:sp>
        <p:nvSpPr>
          <p:cNvPr id="3" name="文本框 2"/>
          <p:cNvSpPr txBox="1"/>
          <p:nvPr/>
        </p:nvSpPr>
        <p:spPr>
          <a:xfrm>
            <a:off x="340242" y="947450"/>
            <a:ext cx="418779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金蝶云∙星空条码管理</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93279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p14:dur="250">
        <p15:prstTrans prst="fractur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404959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2.3</a:t>
            </a:r>
            <a:r>
              <a:rPr kumimoji="1" lang="zh-CN" altLang="en-US" sz="2000" dirty="0" smtClean="0">
                <a:solidFill>
                  <a:schemeClr val="bg1"/>
                </a:solidFill>
                <a:latin typeface="微软雅黑" pitchFamily="34" charset="-122"/>
                <a:ea typeface="微软雅黑" pitchFamily="34" charset="-122"/>
              </a:rPr>
              <a:t>条码管控的维度</a:t>
            </a:r>
            <a:endParaRPr kumimoji="1" lang="zh-CN" altLang="en-US" sz="2000" dirty="0">
              <a:solidFill>
                <a:schemeClr val="bg1"/>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508323" y="1970023"/>
            <a:ext cx="780664" cy="1614643"/>
          </a:xfrm>
          <a:prstGeom prst="rect">
            <a:avLst/>
          </a:prstGeom>
        </p:spPr>
      </p:pic>
      <p:sp>
        <p:nvSpPr>
          <p:cNvPr id="5" name="剪去单角的矩形 4"/>
          <p:cNvSpPr/>
          <p:nvPr/>
        </p:nvSpPr>
        <p:spPr>
          <a:xfrm>
            <a:off x="149902" y="1326629"/>
            <a:ext cx="1401579" cy="509665"/>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商品码</a:t>
            </a:r>
            <a:r>
              <a:rPr lang="en-US" altLang="zh-CN" dirty="0" smtClean="0"/>
              <a:t>/</a:t>
            </a:r>
            <a:r>
              <a:rPr lang="zh-CN" altLang="en-US" dirty="0" smtClean="0"/>
              <a:t>物料码</a:t>
            </a:r>
            <a:endParaRPr lang="en-US" altLang="zh-CN" dirty="0" smtClean="0"/>
          </a:p>
          <a:p>
            <a:pPr algn="ctr"/>
            <a:r>
              <a:rPr lang="zh-CN" altLang="en-US" dirty="0" smtClean="0"/>
              <a:t>（同物同码）</a:t>
            </a:r>
            <a:endParaRPr lang="zh-CN" altLang="en-US" dirty="0"/>
          </a:p>
        </p:txBody>
      </p:sp>
      <p:sp>
        <p:nvSpPr>
          <p:cNvPr id="6" name="右箭头 5"/>
          <p:cNvSpPr/>
          <p:nvPr/>
        </p:nvSpPr>
        <p:spPr>
          <a:xfrm>
            <a:off x="1618937" y="1439057"/>
            <a:ext cx="727023" cy="3147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2249789" y="2110954"/>
            <a:ext cx="1865880" cy="1426725"/>
          </a:xfrm>
          <a:prstGeom prst="rect">
            <a:avLst/>
          </a:prstGeom>
        </p:spPr>
      </p:pic>
      <p:sp>
        <p:nvSpPr>
          <p:cNvPr id="10" name="剪去单角的矩形 9"/>
          <p:cNvSpPr/>
          <p:nvPr/>
        </p:nvSpPr>
        <p:spPr>
          <a:xfrm>
            <a:off x="2618281" y="1299147"/>
            <a:ext cx="1221698" cy="509665"/>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批次码</a:t>
            </a:r>
            <a:endParaRPr lang="en-US" altLang="zh-CN" dirty="0" smtClean="0"/>
          </a:p>
          <a:p>
            <a:pPr algn="ctr"/>
            <a:r>
              <a:rPr lang="zh-CN" altLang="en-US" dirty="0" smtClean="0"/>
              <a:t>（同批同码）</a:t>
            </a:r>
            <a:endParaRPr lang="zh-CN" altLang="en-US" dirty="0"/>
          </a:p>
        </p:txBody>
      </p:sp>
      <p:sp>
        <p:nvSpPr>
          <p:cNvPr id="11" name="右箭头 10"/>
          <p:cNvSpPr/>
          <p:nvPr/>
        </p:nvSpPr>
        <p:spPr>
          <a:xfrm>
            <a:off x="3944911" y="1411575"/>
            <a:ext cx="727023" cy="3147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剪去单角的矩形 11"/>
          <p:cNvSpPr/>
          <p:nvPr/>
        </p:nvSpPr>
        <p:spPr>
          <a:xfrm>
            <a:off x="4966740" y="1264170"/>
            <a:ext cx="1221698" cy="509665"/>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最小包装码</a:t>
            </a:r>
            <a:endParaRPr lang="en-US" altLang="zh-CN" dirty="0" smtClean="0"/>
          </a:p>
          <a:p>
            <a:pPr algn="ctr"/>
            <a:r>
              <a:rPr lang="zh-CN" altLang="en-US" dirty="0" smtClean="0"/>
              <a:t>（一包一码）</a:t>
            </a:r>
            <a:endParaRPr lang="zh-CN" altLang="en-US" dirty="0"/>
          </a:p>
        </p:txBody>
      </p:sp>
      <p:sp>
        <p:nvSpPr>
          <p:cNvPr id="13" name="右箭头 12"/>
          <p:cNvSpPr/>
          <p:nvPr/>
        </p:nvSpPr>
        <p:spPr>
          <a:xfrm>
            <a:off x="6368321" y="1369103"/>
            <a:ext cx="727023" cy="3147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4809968" y="2150208"/>
            <a:ext cx="1523380" cy="1344676"/>
          </a:xfrm>
          <a:prstGeom prst="rect">
            <a:avLst/>
          </a:prstGeom>
        </p:spPr>
      </p:pic>
      <p:sp>
        <p:nvSpPr>
          <p:cNvPr id="15" name="剪去单角的矩形 14"/>
          <p:cNvSpPr/>
          <p:nvPr/>
        </p:nvSpPr>
        <p:spPr>
          <a:xfrm>
            <a:off x="7292713" y="1244183"/>
            <a:ext cx="1221698" cy="509665"/>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smtClean="0"/>
              <a:t>SN</a:t>
            </a:r>
            <a:r>
              <a:rPr lang="zh-CN" altLang="en-US" dirty="0"/>
              <a:t>序列</a:t>
            </a:r>
            <a:r>
              <a:rPr lang="zh-CN" altLang="en-US" dirty="0" smtClean="0"/>
              <a:t>码</a:t>
            </a:r>
            <a:endParaRPr lang="en-US" altLang="zh-CN" dirty="0" smtClean="0"/>
          </a:p>
          <a:p>
            <a:pPr algn="ctr"/>
            <a:r>
              <a:rPr lang="zh-CN" altLang="en-US" dirty="0" smtClean="0"/>
              <a:t>（一物一码）</a:t>
            </a:r>
            <a:endParaRPr lang="zh-CN" altLang="en-US" dirty="0"/>
          </a:p>
        </p:txBody>
      </p:sp>
      <p:pic>
        <p:nvPicPr>
          <p:cNvPr id="17" name="图片 16"/>
          <p:cNvPicPr>
            <a:picLocks noChangeAspect="1"/>
          </p:cNvPicPr>
          <p:nvPr/>
        </p:nvPicPr>
        <p:blipFill>
          <a:blip r:embed="rId5"/>
          <a:stretch>
            <a:fillRect/>
          </a:stretch>
        </p:blipFill>
        <p:spPr>
          <a:xfrm>
            <a:off x="6864894" y="2196060"/>
            <a:ext cx="1953296" cy="1281658"/>
          </a:xfrm>
          <a:prstGeom prst="rect">
            <a:avLst/>
          </a:prstGeom>
        </p:spPr>
      </p:pic>
    </p:spTree>
    <p:extLst>
      <p:ext uri="{BB962C8B-B14F-4D97-AF65-F5344CB8AC3E}">
        <p14:creationId xmlns:p14="http://schemas.microsoft.com/office/powerpoint/2010/main" val="1425966577"/>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973" y="0"/>
            <a:ext cx="284860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2.4</a:t>
            </a:r>
            <a:r>
              <a:rPr kumimoji="1" lang="zh-CN" altLang="en-US" sz="2000" dirty="0" smtClean="0">
                <a:solidFill>
                  <a:schemeClr val="bg1"/>
                </a:solidFill>
                <a:latin typeface="微软雅黑" pitchFamily="34" charset="-122"/>
                <a:ea typeface="微软雅黑" pitchFamily="34" charset="-122"/>
              </a:rPr>
              <a:t>应该如何设计条码</a:t>
            </a:r>
            <a:endParaRPr kumimoji="1" lang="zh-CN" altLang="en-US" sz="2000" dirty="0">
              <a:solidFill>
                <a:schemeClr val="bg1"/>
              </a:solidFill>
              <a:latin typeface="微软雅黑" pitchFamily="34" charset="-122"/>
              <a:ea typeface="微软雅黑" pitchFamily="34" charset="-122"/>
            </a:endParaRPr>
          </a:p>
        </p:txBody>
      </p:sp>
      <p:pic>
        <p:nvPicPr>
          <p:cNvPr id="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904" y="1643196"/>
            <a:ext cx="1336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1"/>
          <p:cNvSpPr>
            <a:spLocks noChangeArrowheads="1"/>
          </p:cNvSpPr>
          <p:nvPr/>
        </p:nvSpPr>
        <p:spPr bwMode="auto">
          <a:xfrm>
            <a:off x="757002" y="3934016"/>
            <a:ext cx="7631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600" dirty="0">
                <a:ea typeface="微软雅黑" panose="020B0503020204020204" pitchFamily="34" charset="-122"/>
                <a:cs typeface="+mn-ea"/>
              </a:rPr>
              <a:t>根据客户需要实现的管理维度设计条码的组成</a:t>
            </a:r>
            <a:r>
              <a:rPr lang="zh-CN" altLang="en-US" sz="1600" dirty="0" smtClean="0">
                <a:ea typeface="微软雅黑" panose="020B0503020204020204" pitchFamily="34" charset="-122"/>
                <a:cs typeface="+mn-ea"/>
              </a:rPr>
              <a:t>，在</a:t>
            </a:r>
            <a:r>
              <a:rPr lang="zh-CN" altLang="en-US" sz="1600" dirty="0">
                <a:ea typeface="微软雅黑" panose="020B0503020204020204" pitchFamily="34" charset="-122"/>
                <a:cs typeface="+mn-ea"/>
              </a:rPr>
              <a:t>规则中勾选参与编码即可；并非和条码相关的所有内容都要写进条码里面，还可以往系统中的</a:t>
            </a:r>
            <a:r>
              <a:rPr lang="zh-CN" altLang="en-US" sz="1600" dirty="0" smtClean="0">
                <a:ea typeface="微软雅黑" panose="020B0503020204020204" pitchFamily="34" charset="-122"/>
                <a:cs typeface="+mn-ea"/>
              </a:rPr>
              <a:t>条码</a:t>
            </a:r>
            <a:r>
              <a:rPr lang="zh-CN" altLang="en-US" sz="1600" dirty="0">
                <a:ea typeface="微软雅黑" panose="020B0503020204020204" pitchFamily="34" charset="-122"/>
                <a:cs typeface="+mn-ea"/>
              </a:rPr>
              <a:t>主档</a:t>
            </a:r>
            <a:r>
              <a:rPr lang="zh-CN" altLang="en-US" sz="1600" dirty="0" smtClean="0">
                <a:ea typeface="微软雅黑" panose="020B0503020204020204" pitchFamily="34" charset="-122"/>
                <a:cs typeface="+mn-ea"/>
              </a:rPr>
              <a:t>上存放。</a:t>
            </a:r>
            <a:endParaRPr lang="zh-CN" altLang="en-US" sz="1600" dirty="0">
              <a:ea typeface="微软雅黑" panose="020B0503020204020204" pitchFamily="34" charset="-122"/>
              <a:cs typeface="+mn-ea"/>
            </a:endParaRPr>
          </a:p>
        </p:txBody>
      </p:sp>
      <p:pic>
        <p:nvPicPr>
          <p:cNvPr id="22" name="图片 21"/>
          <p:cNvPicPr>
            <a:picLocks noChangeAspect="1"/>
          </p:cNvPicPr>
          <p:nvPr/>
        </p:nvPicPr>
        <p:blipFill>
          <a:blip r:embed="rId4"/>
          <a:stretch>
            <a:fillRect/>
          </a:stretch>
        </p:blipFill>
        <p:spPr>
          <a:xfrm>
            <a:off x="2218955" y="935368"/>
            <a:ext cx="3673158" cy="2758679"/>
          </a:xfrm>
          <a:prstGeom prst="rect">
            <a:avLst/>
          </a:prstGeom>
        </p:spPr>
      </p:pic>
      <p:pic>
        <p:nvPicPr>
          <p:cNvPr id="5" name="图片 4"/>
          <p:cNvPicPr>
            <a:picLocks noChangeAspect="1"/>
          </p:cNvPicPr>
          <p:nvPr/>
        </p:nvPicPr>
        <p:blipFill>
          <a:blip r:embed="rId5"/>
          <a:stretch>
            <a:fillRect/>
          </a:stretch>
        </p:blipFill>
        <p:spPr>
          <a:xfrm>
            <a:off x="1259632" y="483518"/>
            <a:ext cx="6292139" cy="3597298"/>
          </a:xfrm>
          <a:prstGeom prst="rect">
            <a:avLst/>
          </a:prstGeom>
        </p:spPr>
      </p:pic>
    </p:spTree>
    <p:extLst>
      <p:ext uri="{BB962C8B-B14F-4D97-AF65-F5344CB8AC3E}">
        <p14:creationId xmlns:p14="http://schemas.microsoft.com/office/powerpoint/2010/main" val="39010494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2703613"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2.5</a:t>
            </a:r>
            <a:r>
              <a:rPr kumimoji="1" lang="zh-CN" altLang="en-US" sz="2000" dirty="0" smtClean="0">
                <a:solidFill>
                  <a:schemeClr val="bg1"/>
                </a:solidFill>
                <a:latin typeface="微软雅黑" pitchFamily="34" charset="-122"/>
                <a:ea typeface="微软雅黑" pitchFamily="34" charset="-122"/>
              </a:rPr>
              <a:t>条码标签怎么贴</a:t>
            </a:r>
            <a:endParaRPr kumimoji="1" lang="zh-CN" altLang="en-US" sz="2000" dirty="0">
              <a:solidFill>
                <a:schemeClr val="bg1"/>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395536" y="2571750"/>
            <a:ext cx="2412088" cy="1584176"/>
          </a:xfrm>
          <a:prstGeom prst="rect">
            <a:avLst/>
          </a:prstGeom>
        </p:spPr>
      </p:pic>
      <p:sp>
        <p:nvSpPr>
          <p:cNvPr id="8" name="菱形 7"/>
          <p:cNvSpPr/>
          <p:nvPr/>
        </p:nvSpPr>
        <p:spPr>
          <a:xfrm>
            <a:off x="539552" y="915566"/>
            <a:ext cx="2088232" cy="1224136"/>
          </a:xfrm>
          <a:prstGeom prst="diamond">
            <a:avLst/>
          </a:prstGeom>
          <a:solidFill>
            <a:srgbClr val="9F55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实物表面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菱形 8"/>
          <p:cNvSpPr/>
          <p:nvPr/>
        </p:nvSpPr>
        <p:spPr>
          <a:xfrm>
            <a:off x="3347864" y="915566"/>
            <a:ext cx="2232248" cy="1224136"/>
          </a:xfrm>
          <a:prstGeom prst="diamond">
            <a:avLst/>
          </a:prstGeom>
          <a:solidFill>
            <a:srgbClr val="1771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外包装箱</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stretch>
            <a:fillRect/>
          </a:stretch>
        </p:blipFill>
        <p:spPr>
          <a:xfrm>
            <a:off x="3923928" y="2499742"/>
            <a:ext cx="1512168" cy="1512168"/>
          </a:xfrm>
          <a:prstGeom prst="rect">
            <a:avLst/>
          </a:prstGeom>
        </p:spPr>
      </p:pic>
      <p:sp>
        <p:nvSpPr>
          <p:cNvPr id="11" name="菱形 10"/>
          <p:cNvSpPr/>
          <p:nvPr/>
        </p:nvSpPr>
        <p:spPr>
          <a:xfrm>
            <a:off x="6444208" y="915566"/>
            <a:ext cx="2232248" cy="1224136"/>
          </a:xfrm>
          <a:prstGeom prst="diamond">
            <a:avLst/>
          </a:prstGeom>
          <a:solidFill>
            <a:srgbClr val="FF5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存放位置</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6732240" y="2499742"/>
            <a:ext cx="1861129" cy="1512168"/>
          </a:xfrm>
          <a:prstGeom prst="rect">
            <a:avLst/>
          </a:prstGeom>
        </p:spPr>
      </p:pic>
    </p:spTree>
    <p:extLst>
      <p:ext uri="{BB962C8B-B14F-4D97-AF65-F5344CB8AC3E}">
        <p14:creationId xmlns:p14="http://schemas.microsoft.com/office/powerpoint/2010/main" val="2315977599"/>
      </p:ext>
    </p:extLst>
  </p:cSld>
  <p:clrMapOvr>
    <a:masterClrMapping/>
  </p:clrMapOvr>
  <p:transition>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348018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2.6</a:t>
            </a:r>
            <a:r>
              <a:rPr kumimoji="1" lang="zh-CN" altLang="en-US" sz="2000" dirty="0" smtClean="0">
                <a:solidFill>
                  <a:schemeClr val="bg1"/>
                </a:solidFill>
                <a:latin typeface="微软雅黑" pitchFamily="34" charset="-122"/>
                <a:ea typeface="微软雅黑" pitchFamily="34" charset="-122"/>
              </a:rPr>
              <a:t>配套的硬件辅件有哪些</a:t>
            </a:r>
            <a:endParaRPr kumimoji="1" lang="zh-CN" altLang="en-US" sz="2000" dirty="0">
              <a:solidFill>
                <a:schemeClr val="bg1"/>
              </a:solidFill>
              <a:latin typeface="微软雅黑" pitchFamily="34" charset="-122"/>
              <a:ea typeface="微软雅黑" pitchFamily="34" charset="-122"/>
            </a:endParaRPr>
          </a:p>
        </p:txBody>
      </p:sp>
      <p:pic>
        <p:nvPicPr>
          <p:cNvPr id="12" name="图片 11"/>
          <p:cNvPicPr>
            <a:picLocks noChangeAspect="1"/>
          </p:cNvPicPr>
          <p:nvPr/>
        </p:nvPicPr>
        <p:blipFill>
          <a:blip r:embed="rId2"/>
          <a:stretch>
            <a:fillRect/>
          </a:stretch>
        </p:blipFill>
        <p:spPr>
          <a:xfrm>
            <a:off x="1405643" y="503695"/>
            <a:ext cx="6281406" cy="4639805"/>
          </a:xfrm>
          <a:prstGeom prst="rect">
            <a:avLst/>
          </a:prstGeom>
        </p:spPr>
      </p:pic>
    </p:spTree>
    <p:extLst>
      <p:ext uri="{BB962C8B-B14F-4D97-AF65-F5344CB8AC3E}">
        <p14:creationId xmlns:p14="http://schemas.microsoft.com/office/powerpoint/2010/main" val="4096211804"/>
      </p:ext>
    </p:extLst>
  </p:cSld>
  <p:clrMapOvr>
    <a:masterClrMapping/>
  </p:clrMapOvr>
  <p:transition>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404959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2.7</a:t>
            </a:r>
            <a:r>
              <a:rPr kumimoji="1" lang="zh-CN" altLang="en-US" sz="2000" dirty="0" smtClean="0">
                <a:solidFill>
                  <a:schemeClr val="bg1"/>
                </a:solidFill>
                <a:latin typeface="微软雅黑" pitchFamily="34" charset="-122"/>
                <a:ea typeface="微软雅黑" pitchFamily="34" charset="-122"/>
              </a:rPr>
              <a:t>条码的核心应用场景</a:t>
            </a:r>
            <a:endParaRPr kumimoji="1" lang="zh-CN" altLang="en-US" sz="2000" dirty="0">
              <a:solidFill>
                <a:schemeClr val="bg1"/>
              </a:solidFill>
              <a:latin typeface="微软雅黑" pitchFamily="34" charset="-122"/>
              <a:ea typeface="微软雅黑" pitchFamily="34" charset="-122"/>
            </a:endParaRPr>
          </a:p>
        </p:txBody>
      </p:sp>
      <p:sp>
        <p:nvSpPr>
          <p:cNvPr id="6" name="Text Box 189"/>
          <p:cNvSpPr txBox="1">
            <a:spLocks noChangeArrowheads="1"/>
          </p:cNvSpPr>
          <p:nvPr/>
        </p:nvSpPr>
        <p:spPr bwMode="auto">
          <a:xfrm>
            <a:off x="7633490" y="483587"/>
            <a:ext cx="1458677" cy="2959930"/>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lIns="91180" tIns="45590" rIns="91180" bIns="45590" anchor="ctr"/>
          <a:lstStyle>
            <a:lvl1pPr eaLnBrk="0" hangingPunct="0">
              <a:defRPr>
                <a:solidFill>
                  <a:schemeClr val="tx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kumimoji="1" lang="zh-CN" altLang="en-US" sz="1100"/>
          </a:p>
        </p:txBody>
      </p:sp>
      <p:sp>
        <p:nvSpPr>
          <p:cNvPr id="7" name="Text Box 189"/>
          <p:cNvSpPr txBox="1">
            <a:spLocks noChangeArrowheads="1"/>
          </p:cNvSpPr>
          <p:nvPr/>
        </p:nvSpPr>
        <p:spPr bwMode="auto">
          <a:xfrm>
            <a:off x="68550" y="499563"/>
            <a:ext cx="3612293" cy="4575958"/>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lIns="91180" tIns="45590" rIns="91180" bIns="45590" anchor="ctr"/>
          <a:lstStyle>
            <a:lvl1pPr eaLnBrk="0" hangingPunct="0">
              <a:defRPr>
                <a:solidFill>
                  <a:schemeClr val="tx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kumimoji="1" lang="zh-CN" altLang="en-US" sz="1100"/>
          </a:p>
        </p:txBody>
      </p:sp>
      <p:sp>
        <p:nvSpPr>
          <p:cNvPr id="8" name="Text Box 189"/>
          <p:cNvSpPr txBox="1">
            <a:spLocks noChangeArrowheads="1"/>
          </p:cNvSpPr>
          <p:nvPr/>
        </p:nvSpPr>
        <p:spPr bwMode="auto">
          <a:xfrm>
            <a:off x="3805773" y="3561701"/>
            <a:ext cx="5284186" cy="1519288"/>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lIns="91180" tIns="45590" rIns="91180" bIns="45590" anchor="ctr"/>
          <a:lstStyle>
            <a:lvl1pPr eaLnBrk="0" hangingPunct="0">
              <a:defRPr>
                <a:solidFill>
                  <a:schemeClr val="tx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kumimoji="1" lang="zh-CN" altLang="en-US" sz="1100"/>
          </a:p>
        </p:txBody>
      </p:sp>
      <p:sp>
        <p:nvSpPr>
          <p:cNvPr id="9" name="Text Box 189"/>
          <p:cNvSpPr txBox="1">
            <a:spLocks noChangeArrowheads="1"/>
          </p:cNvSpPr>
          <p:nvPr/>
        </p:nvSpPr>
        <p:spPr bwMode="auto">
          <a:xfrm>
            <a:off x="3778858" y="498611"/>
            <a:ext cx="3371580" cy="2551073"/>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square" lIns="91180" tIns="45590" rIns="91180" bIns="45590" anchor="ctr"/>
          <a:lstStyle>
            <a:lvl1pPr eaLnBrk="0" hangingPunct="0">
              <a:defRPr>
                <a:solidFill>
                  <a:schemeClr val="tx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kumimoji="1" lang="zh-CN" altLang="en-US" sz="110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393" y="1473704"/>
            <a:ext cx="992270" cy="69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4" cstate="print"/>
          <a:stretch>
            <a:fillRect/>
          </a:stretch>
        </p:blipFill>
        <p:spPr>
          <a:xfrm>
            <a:off x="6044139" y="1773112"/>
            <a:ext cx="458111" cy="355965"/>
          </a:xfrm>
          <a:prstGeom prst="rect">
            <a:avLst/>
          </a:prstGeom>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326" y="3645570"/>
            <a:ext cx="447829" cy="59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9901" y="2069579"/>
            <a:ext cx="895480" cy="62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161" y="753624"/>
            <a:ext cx="720080" cy="68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2"/>
          <p:cNvSpPr>
            <a:spLocks noChangeArrowheads="1"/>
          </p:cNvSpPr>
          <p:nvPr/>
        </p:nvSpPr>
        <p:spPr bwMode="auto">
          <a:xfrm>
            <a:off x="475831" y="1472154"/>
            <a:ext cx="875390" cy="26987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企业下达采购订单</a:t>
            </a:r>
          </a:p>
        </p:txBody>
      </p:sp>
      <p:sp>
        <p:nvSpPr>
          <p:cNvPr id="16" name="Line 99"/>
          <p:cNvSpPr>
            <a:spLocks noChangeShapeType="1"/>
          </p:cNvSpPr>
          <p:nvPr/>
        </p:nvSpPr>
        <p:spPr bwMode="auto">
          <a:xfrm>
            <a:off x="3285798" y="2481815"/>
            <a:ext cx="540100" cy="7008"/>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17" name="AutoShape 3"/>
          <p:cNvSpPr>
            <a:spLocks noChangeArrowheads="1"/>
          </p:cNvSpPr>
          <p:nvPr/>
        </p:nvSpPr>
        <p:spPr bwMode="auto">
          <a:xfrm>
            <a:off x="158307" y="753625"/>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采购员</a:t>
            </a:r>
          </a:p>
        </p:txBody>
      </p:sp>
      <p:pic>
        <p:nvPicPr>
          <p:cNvPr id="18" name="图片 17" descr="未标题-3"/>
          <p:cNvPicPr>
            <a:picLocks noChangeAspect="1"/>
          </p:cNvPicPr>
          <p:nvPr/>
        </p:nvPicPr>
        <p:blipFill>
          <a:blip r:embed="rId7"/>
          <a:stretch>
            <a:fillRect/>
          </a:stretch>
        </p:blipFill>
        <p:spPr>
          <a:xfrm>
            <a:off x="475831" y="2217157"/>
            <a:ext cx="1042035" cy="521335"/>
          </a:xfrm>
          <a:prstGeom prst="rect">
            <a:avLst/>
          </a:prstGeom>
        </p:spPr>
      </p:pic>
      <p:sp>
        <p:nvSpPr>
          <p:cNvPr id="19" name="Rectangle 12"/>
          <p:cNvSpPr>
            <a:spLocks noChangeArrowheads="1"/>
          </p:cNvSpPr>
          <p:nvPr/>
        </p:nvSpPr>
        <p:spPr bwMode="auto">
          <a:xfrm>
            <a:off x="272924" y="2738492"/>
            <a:ext cx="1276552"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物料配送</a:t>
            </a:r>
          </a:p>
        </p:txBody>
      </p:sp>
      <p:sp>
        <p:nvSpPr>
          <p:cNvPr id="20" name="AutoShape 3"/>
          <p:cNvSpPr>
            <a:spLocks noChangeArrowheads="1"/>
          </p:cNvSpPr>
          <p:nvPr/>
        </p:nvSpPr>
        <p:spPr bwMode="auto">
          <a:xfrm>
            <a:off x="130690" y="2141026"/>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供应商</a:t>
            </a:r>
          </a:p>
        </p:txBody>
      </p:sp>
      <p:pic>
        <p:nvPicPr>
          <p:cNvPr id="21"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3280" y="3703980"/>
            <a:ext cx="268601" cy="30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图片 21" descr="下载"/>
          <p:cNvPicPr>
            <a:picLocks noChangeAspect="1"/>
          </p:cNvPicPr>
          <p:nvPr/>
        </p:nvPicPr>
        <p:blipFill>
          <a:blip r:embed="rId9" cstate="print"/>
          <a:stretch>
            <a:fillRect/>
          </a:stretch>
        </p:blipFill>
        <p:spPr>
          <a:xfrm>
            <a:off x="4078652" y="1907277"/>
            <a:ext cx="753129" cy="831215"/>
          </a:xfrm>
          <a:prstGeom prst="rect">
            <a:avLst/>
          </a:prstGeom>
        </p:spPr>
      </p:pic>
      <p:sp>
        <p:nvSpPr>
          <p:cNvPr id="23" name="Line 99"/>
          <p:cNvSpPr>
            <a:spLocks noChangeShapeType="1"/>
          </p:cNvSpPr>
          <p:nvPr/>
        </p:nvSpPr>
        <p:spPr bwMode="auto">
          <a:xfrm flipH="1">
            <a:off x="911200" y="1794471"/>
            <a:ext cx="6272" cy="422685"/>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pic>
        <p:nvPicPr>
          <p:cNvPr id="24" name="Picture 15" descr="20140103055805850 (1)_副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4611" y="2193278"/>
            <a:ext cx="433070" cy="577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27375" y="2065566"/>
            <a:ext cx="2952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 name="AutoShape 16"/>
          <p:cNvSpPr>
            <a:spLocks noChangeArrowheads="1"/>
          </p:cNvSpPr>
          <p:nvPr/>
        </p:nvSpPr>
        <p:spPr bwMode="auto">
          <a:xfrm>
            <a:off x="3110511" y="2049767"/>
            <a:ext cx="317500" cy="350520"/>
          </a:xfrm>
          <a:prstGeom prst="wedgeRectCallout">
            <a:avLst>
              <a:gd name="adj1" fmla="val -43750"/>
              <a:gd name="adj2" fmla="val 7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1800"/>
          </a:p>
        </p:txBody>
      </p:sp>
      <p:pic>
        <p:nvPicPr>
          <p:cNvPr id="27" name="Picture 2"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349" y="3631933"/>
            <a:ext cx="640444" cy="61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326" y="3586952"/>
            <a:ext cx="690831" cy="690831"/>
          </a:xfrm>
          <a:prstGeom prst="rect">
            <a:avLst/>
          </a:prstGeom>
        </p:spPr>
      </p:pic>
      <p:pic>
        <p:nvPicPr>
          <p:cNvPr id="29" name="Picture 11" descr="11820472_094218278132_副本"/>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40858" y="3691952"/>
            <a:ext cx="585800" cy="63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Line 99"/>
          <p:cNvSpPr>
            <a:spLocks noChangeShapeType="1"/>
          </p:cNvSpPr>
          <p:nvPr/>
        </p:nvSpPr>
        <p:spPr bwMode="auto">
          <a:xfrm>
            <a:off x="918573" y="3021101"/>
            <a:ext cx="1" cy="516978"/>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31" name="AutoShape 3"/>
          <p:cNvSpPr>
            <a:spLocks noChangeArrowheads="1"/>
          </p:cNvSpPr>
          <p:nvPr/>
        </p:nvSpPr>
        <p:spPr bwMode="auto">
          <a:xfrm>
            <a:off x="130690" y="3595570"/>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32" name="Rectangle 12"/>
          <p:cNvSpPr>
            <a:spLocks noChangeArrowheads="1"/>
          </p:cNvSpPr>
          <p:nvPr/>
        </p:nvSpPr>
        <p:spPr bwMode="auto">
          <a:xfrm>
            <a:off x="183538" y="4210710"/>
            <a:ext cx="1600199" cy="497999"/>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没标签的物料，企业自己通过金蝶云系统生成打印</a:t>
            </a:r>
          </a:p>
        </p:txBody>
      </p:sp>
      <p:sp>
        <p:nvSpPr>
          <p:cNvPr id="33" name="Rectangle 12"/>
          <p:cNvSpPr>
            <a:spLocks noChangeArrowheads="1"/>
          </p:cNvSpPr>
          <p:nvPr/>
        </p:nvSpPr>
        <p:spPr bwMode="auto">
          <a:xfrm>
            <a:off x="2115740" y="4294937"/>
            <a:ext cx="1276552"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标签粘贴</a:t>
            </a:r>
          </a:p>
        </p:txBody>
      </p:sp>
      <p:sp>
        <p:nvSpPr>
          <p:cNvPr id="34" name="Line 99"/>
          <p:cNvSpPr>
            <a:spLocks noChangeShapeType="1"/>
          </p:cNvSpPr>
          <p:nvPr/>
        </p:nvSpPr>
        <p:spPr bwMode="auto">
          <a:xfrm flipV="1">
            <a:off x="1517865" y="4053240"/>
            <a:ext cx="512650" cy="1403"/>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35" name="Rectangle 12"/>
          <p:cNvSpPr>
            <a:spLocks noChangeArrowheads="1"/>
          </p:cNvSpPr>
          <p:nvPr/>
        </p:nvSpPr>
        <p:spPr bwMode="auto">
          <a:xfrm>
            <a:off x="2123225" y="2702499"/>
            <a:ext cx="1276552" cy="56109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仓管员扫描物料条码，自动关联订单生成采购入库</a:t>
            </a:r>
          </a:p>
        </p:txBody>
      </p:sp>
      <p:sp>
        <p:nvSpPr>
          <p:cNvPr id="36" name="AutoShape 3"/>
          <p:cNvSpPr>
            <a:spLocks noChangeArrowheads="1"/>
          </p:cNvSpPr>
          <p:nvPr/>
        </p:nvSpPr>
        <p:spPr bwMode="auto">
          <a:xfrm>
            <a:off x="2039346" y="3532803"/>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37" name="AutoShape 3"/>
          <p:cNvSpPr>
            <a:spLocks noChangeArrowheads="1"/>
          </p:cNvSpPr>
          <p:nvPr/>
        </p:nvSpPr>
        <p:spPr bwMode="auto">
          <a:xfrm>
            <a:off x="2030515" y="2024887"/>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38" name="Line 99"/>
          <p:cNvSpPr>
            <a:spLocks noChangeShapeType="1"/>
          </p:cNvSpPr>
          <p:nvPr/>
        </p:nvSpPr>
        <p:spPr bwMode="auto">
          <a:xfrm flipV="1">
            <a:off x="2761821" y="3249712"/>
            <a:ext cx="0" cy="412383"/>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39" name="Rectangle 12"/>
          <p:cNvSpPr>
            <a:spLocks noChangeArrowheads="1"/>
          </p:cNvSpPr>
          <p:nvPr/>
        </p:nvSpPr>
        <p:spPr bwMode="auto">
          <a:xfrm>
            <a:off x="3941689" y="2666011"/>
            <a:ext cx="875390"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盘点、调拨扫描</a:t>
            </a:r>
          </a:p>
        </p:txBody>
      </p:sp>
      <p:pic>
        <p:nvPicPr>
          <p:cNvPr id="40" name="Picture 2"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2763" y="681616"/>
            <a:ext cx="720080" cy="68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AutoShape 3"/>
          <p:cNvSpPr>
            <a:spLocks noChangeArrowheads="1"/>
          </p:cNvSpPr>
          <p:nvPr/>
        </p:nvSpPr>
        <p:spPr bwMode="auto">
          <a:xfrm>
            <a:off x="3869908" y="748606"/>
            <a:ext cx="288032" cy="889022"/>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000" dirty="0">
                <a:latin typeface="微软雅黑" panose="020B0503020204020204" pitchFamily="34" charset="-122"/>
                <a:ea typeface="微软雅黑" panose="020B0503020204020204" pitchFamily="34" charset="-122"/>
              </a:rPr>
              <a:t>计划</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生管</a:t>
            </a:r>
          </a:p>
        </p:txBody>
      </p:sp>
      <p:pic>
        <p:nvPicPr>
          <p:cNvPr id="42" name="图片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37384" y="510701"/>
            <a:ext cx="605507" cy="605507"/>
          </a:xfrm>
          <a:prstGeom prst="rect">
            <a:avLst/>
          </a:prstGeom>
        </p:spPr>
      </p:pic>
      <p:pic>
        <p:nvPicPr>
          <p:cNvPr id="43" name="Picture 15" descr="20140103055805850 (1)_副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36899" y="1665377"/>
            <a:ext cx="433070" cy="577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69663" y="1537666"/>
            <a:ext cx="2952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 name="AutoShape 16"/>
          <p:cNvSpPr>
            <a:spLocks noChangeArrowheads="1"/>
          </p:cNvSpPr>
          <p:nvPr/>
        </p:nvSpPr>
        <p:spPr bwMode="auto">
          <a:xfrm>
            <a:off x="6752799" y="1521867"/>
            <a:ext cx="317500" cy="350520"/>
          </a:xfrm>
          <a:prstGeom prst="wedgeRectCallout">
            <a:avLst>
              <a:gd name="adj1" fmla="val -43750"/>
              <a:gd name="adj2" fmla="val 7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1800"/>
          </a:p>
        </p:txBody>
      </p:sp>
      <p:sp>
        <p:nvSpPr>
          <p:cNvPr id="46" name="AutoShape 3"/>
          <p:cNvSpPr>
            <a:spLocks noChangeArrowheads="1"/>
          </p:cNvSpPr>
          <p:nvPr/>
        </p:nvSpPr>
        <p:spPr bwMode="auto">
          <a:xfrm>
            <a:off x="5672803" y="1496986"/>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47" name="Line 99"/>
          <p:cNvSpPr>
            <a:spLocks noChangeShapeType="1"/>
          </p:cNvSpPr>
          <p:nvPr/>
        </p:nvSpPr>
        <p:spPr bwMode="auto">
          <a:xfrm>
            <a:off x="4982842" y="1257680"/>
            <a:ext cx="603324" cy="454204"/>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48" name="Rectangle 12"/>
          <p:cNvSpPr>
            <a:spLocks noChangeArrowheads="1"/>
          </p:cNvSpPr>
          <p:nvPr/>
        </p:nvSpPr>
        <p:spPr bwMode="auto">
          <a:xfrm>
            <a:off x="4188498" y="1376281"/>
            <a:ext cx="993364"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生产工单下达</a:t>
            </a:r>
          </a:p>
        </p:txBody>
      </p:sp>
      <p:sp>
        <p:nvSpPr>
          <p:cNvPr id="49" name="Line 99"/>
          <p:cNvSpPr>
            <a:spLocks noChangeShapeType="1"/>
          </p:cNvSpPr>
          <p:nvPr/>
        </p:nvSpPr>
        <p:spPr bwMode="auto">
          <a:xfrm flipV="1">
            <a:off x="4982843" y="2141025"/>
            <a:ext cx="650088" cy="296338"/>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50" name="Rectangle 12"/>
          <p:cNvSpPr>
            <a:spLocks noChangeArrowheads="1"/>
          </p:cNvSpPr>
          <p:nvPr/>
        </p:nvSpPr>
        <p:spPr bwMode="auto">
          <a:xfrm rot="20299147">
            <a:off x="7256700" y="1235063"/>
            <a:ext cx="500722"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领料</a:t>
            </a:r>
          </a:p>
        </p:txBody>
      </p:sp>
      <p:sp>
        <p:nvSpPr>
          <p:cNvPr id="51" name="Rectangle 12"/>
          <p:cNvSpPr>
            <a:spLocks noChangeArrowheads="1"/>
          </p:cNvSpPr>
          <p:nvPr/>
        </p:nvSpPr>
        <p:spPr bwMode="auto">
          <a:xfrm>
            <a:off x="5701434" y="2189445"/>
            <a:ext cx="1276552" cy="56109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仓管员扫描用料清单和物料条码，进行领料出库</a:t>
            </a:r>
          </a:p>
        </p:txBody>
      </p:sp>
      <p:sp>
        <p:nvSpPr>
          <p:cNvPr id="52" name="Line 99"/>
          <p:cNvSpPr>
            <a:spLocks noChangeShapeType="1"/>
          </p:cNvSpPr>
          <p:nvPr/>
        </p:nvSpPr>
        <p:spPr bwMode="auto">
          <a:xfrm flipV="1">
            <a:off x="7244318" y="1348817"/>
            <a:ext cx="650088" cy="296338"/>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53" name="Rectangle 12"/>
          <p:cNvSpPr>
            <a:spLocks noChangeArrowheads="1"/>
          </p:cNvSpPr>
          <p:nvPr/>
        </p:nvSpPr>
        <p:spPr bwMode="auto">
          <a:xfrm rot="20299147">
            <a:off x="5005434" y="2059393"/>
            <a:ext cx="500722"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备料</a:t>
            </a:r>
          </a:p>
        </p:txBody>
      </p:sp>
      <p:sp>
        <p:nvSpPr>
          <p:cNvPr id="54" name="Rectangle 12"/>
          <p:cNvSpPr>
            <a:spLocks noChangeArrowheads="1"/>
          </p:cNvSpPr>
          <p:nvPr/>
        </p:nvSpPr>
        <p:spPr bwMode="auto">
          <a:xfrm>
            <a:off x="8114604" y="1163064"/>
            <a:ext cx="979452" cy="443082"/>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生产加工，完工后贴产品标签</a:t>
            </a:r>
          </a:p>
        </p:txBody>
      </p:sp>
      <p:sp>
        <p:nvSpPr>
          <p:cNvPr id="55" name="AutoShape 3"/>
          <p:cNvSpPr>
            <a:spLocks noChangeArrowheads="1"/>
          </p:cNvSpPr>
          <p:nvPr/>
        </p:nvSpPr>
        <p:spPr bwMode="auto">
          <a:xfrm>
            <a:off x="7856617" y="580594"/>
            <a:ext cx="288032" cy="737536"/>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000" dirty="0">
                <a:latin typeface="微软雅黑" panose="020B0503020204020204" pitchFamily="34" charset="-122"/>
                <a:ea typeface="微软雅黑" panose="020B0503020204020204" pitchFamily="34" charset="-122"/>
              </a:rPr>
              <a:t>车间人员</a:t>
            </a:r>
          </a:p>
        </p:txBody>
      </p:sp>
      <p:pic>
        <p:nvPicPr>
          <p:cNvPr id="56" name="Picture 11" descr="11820472_094218278132_副本"/>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09002" y="624942"/>
            <a:ext cx="489566" cy="528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Line 99"/>
          <p:cNvSpPr>
            <a:spLocks noChangeShapeType="1"/>
          </p:cNvSpPr>
          <p:nvPr/>
        </p:nvSpPr>
        <p:spPr bwMode="auto">
          <a:xfrm>
            <a:off x="5128189" y="996558"/>
            <a:ext cx="2642675" cy="33160"/>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58" name="Rectangle 12"/>
          <p:cNvSpPr>
            <a:spLocks noChangeArrowheads="1"/>
          </p:cNvSpPr>
          <p:nvPr/>
        </p:nvSpPr>
        <p:spPr bwMode="auto">
          <a:xfrm>
            <a:off x="5476912" y="599934"/>
            <a:ext cx="1296237" cy="35696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打印产品标签下发给车间</a:t>
            </a:r>
          </a:p>
        </p:txBody>
      </p:sp>
      <p:pic>
        <p:nvPicPr>
          <p:cNvPr id="59" name="图片 44"/>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26341" y="563556"/>
            <a:ext cx="221347" cy="23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44316" y="674983"/>
            <a:ext cx="236739" cy="26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图片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6707" y="2143390"/>
            <a:ext cx="839538" cy="515011"/>
          </a:xfrm>
          <a:prstGeom prst="rect">
            <a:avLst/>
          </a:prstGeom>
        </p:spPr>
      </p:pic>
      <p:sp>
        <p:nvSpPr>
          <p:cNvPr id="62" name="Rectangle 12"/>
          <p:cNvSpPr>
            <a:spLocks noChangeArrowheads="1"/>
          </p:cNvSpPr>
          <p:nvPr/>
        </p:nvSpPr>
        <p:spPr bwMode="auto">
          <a:xfrm>
            <a:off x="8076924" y="2727335"/>
            <a:ext cx="941656" cy="443082"/>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产品完工时，扫描产品条码进行装箱打包</a:t>
            </a:r>
          </a:p>
        </p:txBody>
      </p:sp>
      <p:pic>
        <p:nvPicPr>
          <p:cNvPr id="6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126" y="3798685"/>
            <a:ext cx="992270" cy="69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63"/>
          <p:cNvPicPr>
            <a:picLocks noChangeAspect="1"/>
          </p:cNvPicPr>
          <p:nvPr/>
        </p:nvPicPr>
        <p:blipFill>
          <a:blip r:embed="rId4" cstate="print"/>
          <a:stretch>
            <a:fillRect/>
          </a:stretch>
        </p:blipFill>
        <p:spPr>
          <a:xfrm>
            <a:off x="8008872" y="4098092"/>
            <a:ext cx="458111" cy="355965"/>
          </a:xfrm>
          <a:prstGeom prst="rect">
            <a:avLst/>
          </a:prstGeom>
        </p:spPr>
      </p:pic>
      <p:pic>
        <p:nvPicPr>
          <p:cNvPr id="65" name="Picture 15" descr="20140103055805850 (1)_副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01632" y="3990359"/>
            <a:ext cx="433070" cy="577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34396" y="3862647"/>
            <a:ext cx="2952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AutoShape 16"/>
          <p:cNvSpPr>
            <a:spLocks noChangeArrowheads="1"/>
          </p:cNvSpPr>
          <p:nvPr/>
        </p:nvSpPr>
        <p:spPr bwMode="auto">
          <a:xfrm>
            <a:off x="8717532" y="3846848"/>
            <a:ext cx="317500" cy="350520"/>
          </a:xfrm>
          <a:prstGeom prst="wedgeRectCallout">
            <a:avLst>
              <a:gd name="adj1" fmla="val -43750"/>
              <a:gd name="adj2" fmla="val 7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1800"/>
          </a:p>
        </p:txBody>
      </p:sp>
      <p:sp>
        <p:nvSpPr>
          <p:cNvPr id="68" name="AutoShape 3"/>
          <p:cNvSpPr>
            <a:spLocks noChangeArrowheads="1"/>
          </p:cNvSpPr>
          <p:nvPr/>
        </p:nvSpPr>
        <p:spPr bwMode="auto">
          <a:xfrm>
            <a:off x="7637536" y="3821968"/>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69" name="Rectangle 12"/>
          <p:cNvSpPr>
            <a:spLocks noChangeArrowheads="1"/>
          </p:cNvSpPr>
          <p:nvPr/>
        </p:nvSpPr>
        <p:spPr bwMode="auto">
          <a:xfrm>
            <a:off x="7666167" y="4514426"/>
            <a:ext cx="1276552" cy="56109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仓储部扫描工单号和产品条码，进行产品入库</a:t>
            </a:r>
          </a:p>
        </p:txBody>
      </p:sp>
      <p:pic>
        <p:nvPicPr>
          <p:cNvPr id="70" name="图片 69" descr="未标题-1"/>
          <p:cNvPicPr>
            <a:picLocks noChangeAspect="1"/>
          </p:cNvPicPr>
          <p:nvPr/>
        </p:nvPicPr>
        <p:blipFill>
          <a:blip r:embed="rId17" cstate="print"/>
          <a:stretch>
            <a:fillRect/>
          </a:stretch>
        </p:blipFill>
        <p:spPr>
          <a:xfrm flipH="1">
            <a:off x="4194014" y="3665952"/>
            <a:ext cx="1169313" cy="724222"/>
          </a:xfrm>
          <a:prstGeom prst="rect">
            <a:avLst/>
          </a:prstGeom>
        </p:spPr>
      </p:pic>
      <p:pic>
        <p:nvPicPr>
          <p:cNvPr id="71" name="Picture 15" descr="20140103055805850 (1)_副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2883" y="3841858"/>
            <a:ext cx="433070" cy="577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3688" y="3699134"/>
            <a:ext cx="2952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 name="AutoShape 16"/>
          <p:cNvSpPr>
            <a:spLocks noChangeArrowheads="1"/>
          </p:cNvSpPr>
          <p:nvPr/>
        </p:nvSpPr>
        <p:spPr bwMode="auto">
          <a:xfrm>
            <a:off x="5558783" y="3698347"/>
            <a:ext cx="317500" cy="350520"/>
          </a:xfrm>
          <a:prstGeom prst="wedgeRectCallout">
            <a:avLst>
              <a:gd name="adj1" fmla="val -43750"/>
              <a:gd name="adj2" fmla="val 7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1800"/>
          </a:p>
        </p:txBody>
      </p:sp>
      <p:sp>
        <p:nvSpPr>
          <p:cNvPr id="74" name="Line 99"/>
          <p:cNvSpPr>
            <a:spLocks noChangeShapeType="1"/>
          </p:cNvSpPr>
          <p:nvPr/>
        </p:nvSpPr>
        <p:spPr bwMode="auto">
          <a:xfrm>
            <a:off x="8498992" y="1688032"/>
            <a:ext cx="0" cy="435312"/>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75" name="Line 99"/>
          <p:cNvSpPr>
            <a:spLocks noChangeShapeType="1"/>
          </p:cNvSpPr>
          <p:nvPr/>
        </p:nvSpPr>
        <p:spPr bwMode="auto">
          <a:xfrm>
            <a:off x="8506365" y="3401761"/>
            <a:ext cx="2637" cy="383663"/>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76" name="Line 99"/>
          <p:cNvSpPr>
            <a:spLocks noChangeShapeType="1"/>
          </p:cNvSpPr>
          <p:nvPr/>
        </p:nvSpPr>
        <p:spPr bwMode="auto">
          <a:xfrm flipH="1" flipV="1">
            <a:off x="5073806" y="2662734"/>
            <a:ext cx="2507247" cy="1526276"/>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77" name="Rectangle 12"/>
          <p:cNvSpPr>
            <a:spLocks noChangeArrowheads="1"/>
          </p:cNvSpPr>
          <p:nvPr/>
        </p:nvSpPr>
        <p:spPr bwMode="auto">
          <a:xfrm rot="2036295">
            <a:off x="6224115" y="3238146"/>
            <a:ext cx="653950"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入库待发货</a:t>
            </a:r>
          </a:p>
        </p:txBody>
      </p:sp>
      <p:sp>
        <p:nvSpPr>
          <p:cNvPr id="78" name="Line 99"/>
          <p:cNvSpPr>
            <a:spLocks noChangeShapeType="1"/>
          </p:cNvSpPr>
          <p:nvPr/>
        </p:nvSpPr>
        <p:spPr bwMode="auto">
          <a:xfrm>
            <a:off x="4550795" y="2913864"/>
            <a:ext cx="1" cy="756569"/>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79" name="Rectangle 12"/>
          <p:cNvSpPr>
            <a:spLocks noChangeArrowheads="1"/>
          </p:cNvSpPr>
          <p:nvPr/>
        </p:nvSpPr>
        <p:spPr bwMode="auto">
          <a:xfrm>
            <a:off x="4618956" y="3215150"/>
            <a:ext cx="338081" cy="269875"/>
          </a:xfrm>
          <a:prstGeom prst="rect">
            <a:avLst/>
          </a:prstGeom>
          <a:noFill/>
          <a:ln>
            <a:noFill/>
          </a:ln>
        </p:spPr>
        <p:txBody>
          <a:bodyPr wrap="non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发货</a:t>
            </a:r>
          </a:p>
        </p:txBody>
      </p:sp>
      <p:sp>
        <p:nvSpPr>
          <p:cNvPr id="80" name="Rectangle 12"/>
          <p:cNvSpPr>
            <a:spLocks noChangeArrowheads="1"/>
          </p:cNvSpPr>
          <p:nvPr/>
        </p:nvSpPr>
        <p:spPr bwMode="auto">
          <a:xfrm>
            <a:off x="3869909" y="4454772"/>
            <a:ext cx="1716257" cy="542612"/>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仓储部根据销售订单或发货通知进行发货，扫描产品条码办理出库</a:t>
            </a:r>
          </a:p>
        </p:txBody>
      </p:sp>
      <p:sp>
        <p:nvSpPr>
          <p:cNvPr id="81" name="AutoShape 3"/>
          <p:cNvSpPr>
            <a:spLocks noChangeArrowheads="1"/>
          </p:cNvSpPr>
          <p:nvPr/>
        </p:nvSpPr>
        <p:spPr bwMode="auto">
          <a:xfrm>
            <a:off x="3912901" y="3694846"/>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sp>
        <p:nvSpPr>
          <p:cNvPr id="82" name="AutoShape 3"/>
          <p:cNvSpPr>
            <a:spLocks noChangeArrowheads="1"/>
          </p:cNvSpPr>
          <p:nvPr/>
        </p:nvSpPr>
        <p:spPr bwMode="auto">
          <a:xfrm>
            <a:off x="7729920" y="2100648"/>
            <a:ext cx="288032" cy="737536"/>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000" dirty="0">
                <a:latin typeface="微软雅黑" panose="020B0503020204020204" pitchFamily="34" charset="-122"/>
                <a:ea typeface="微软雅黑" panose="020B0503020204020204" pitchFamily="34" charset="-122"/>
              </a:rPr>
              <a:t>车间人员</a:t>
            </a:r>
          </a:p>
        </p:txBody>
      </p:sp>
      <p:pic>
        <p:nvPicPr>
          <p:cNvPr id="83" name="Picture 15" descr="20140103055805850 (1)_副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38815" y="2162926"/>
            <a:ext cx="433070" cy="577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4"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79620" y="2020202"/>
            <a:ext cx="2952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5" name="AutoShape 16"/>
          <p:cNvSpPr>
            <a:spLocks noChangeArrowheads="1"/>
          </p:cNvSpPr>
          <p:nvPr/>
        </p:nvSpPr>
        <p:spPr bwMode="auto">
          <a:xfrm>
            <a:off x="4754715" y="2019415"/>
            <a:ext cx="317500" cy="350520"/>
          </a:xfrm>
          <a:prstGeom prst="wedgeRectCallout">
            <a:avLst>
              <a:gd name="adj1" fmla="val -43750"/>
              <a:gd name="adj2" fmla="val 7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zh-CN" sz="1800"/>
          </a:p>
        </p:txBody>
      </p:sp>
      <p:sp>
        <p:nvSpPr>
          <p:cNvPr id="86" name="AutoShape 3"/>
          <p:cNvSpPr>
            <a:spLocks noChangeArrowheads="1"/>
          </p:cNvSpPr>
          <p:nvPr/>
        </p:nvSpPr>
        <p:spPr bwMode="auto">
          <a:xfrm>
            <a:off x="3867685" y="2033137"/>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仓管员</a:t>
            </a:r>
          </a:p>
        </p:txBody>
      </p:sp>
      <p:pic>
        <p:nvPicPr>
          <p:cNvPr id="87" name="图片 86"/>
          <p:cNvPicPr>
            <a:picLocks noChangeAspect="1"/>
          </p:cNvPicPr>
          <p:nvPr/>
        </p:nvPicPr>
        <p:blipFill>
          <a:blip r:embed="rId18" cstate="print"/>
          <a:stretch>
            <a:fillRect/>
          </a:stretch>
        </p:blipFill>
        <p:spPr>
          <a:xfrm>
            <a:off x="2073574" y="701469"/>
            <a:ext cx="569081" cy="579778"/>
          </a:xfrm>
          <a:prstGeom prst="rect">
            <a:avLst/>
          </a:prstGeom>
        </p:spPr>
      </p:pic>
      <p:pic>
        <p:nvPicPr>
          <p:cNvPr id="8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3159" y="725153"/>
            <a:ext cx="499675" cy="57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AutoShape 3"/>
          <p:cNvSpPr>
            <a:spLocks noChangeArrowheads="1"/>
          </p:cNvSpPr>
          <p:nvPr/>
        </p:nvSpPr>
        <p:spPr bwMode="auto">
          <a:xfrm>
            <a:off x="1764074" y="662500"/>
            <a:ext cx="288032" cy="673599"/>
          </a:xfrm>
          <a:prstGeom prst="roundRect">
            <a:avLst>
              <a:gd name="adj" fmla="val 16667"/>
            </a:avLst>
          </a:prstGeom>
          <a:solidFill>
            <a:srgbClr val="92D050"/>
          </a:solidFill>
          <a:ln w="9525" algn="ctr">
            <a:solidFill>
              <a:srgbClr val="92D050"/>
            </a:solidFill>
            <a:round/>
          </a:ln>
        </p:spPr>
        <p:txBody>
          <a:bodyPr wrap="square" lIns="90000" tIns="46800" rIns="90000" bIns="46800" anchor="ctr">
            <a:spAutoFit/>
          </a:bodyPr>
          <a:lstStyle/>
          <a:p>
            <a:pPr algn="ctr"/>
            <a:r>
              <a:rPr lang="zh-CN" altLang="en-US" sz="1200" dirty="0">
                <a:latin typeface="微软雅黑" panose="020B0503020204020204" pitchFamily="34" charset="-122"/>
                <a:ea typeface="微软雅黑" panose="020B0503020204020204" pitchFamily="34" charset="-122"/>
              </a:rPr>
              <a:t>供应商</a:t>
            </a:r>
          </a:p>
        </p:txBody>
      </p:sp>
      <p:sp>
        <p:nvSpPr>
          <p:cNvPr id="90" name="Line 99"/>
          <p:cNvSpPr>
            <a:spLocks noChangeShapeType="1"/>
          </p:cNvSpPr>
          <p:nvPr/>
        </p:nvSpPr>
        <p:spPr bwMode="auto">
          <a:xfrm flipV="1">
            <a:off x="1319164" y="1034848"/>
            <a:ext cx="427703" cy="1"/>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
        <p:nvSpPr>
          <p:cNvPr id="91" name="Rectangle 12"/>
          <p:cNvSpPr>
            <a:spLocks noChangeArrowheads="1"/>
          </p:cNvSpPr>
          <p:nvPr/>
        </p:nvSpPr>
        <p:spPr bwMode="auto">
          <a:xfrm>
            <a:off x="2020724" y="1320983"/>
            <a:ext cx="875390" cy="269875"/>
          </a:xfrm>
          <a:prstGeom prst="rect">
            <a:avLst/>
          </a:prstGeom>
          <a:noFill/>
          <a:ln>
            <a:noFill/>
          </a:ln>
        </p:spPr>
        <p:txBody>
          <a:bodyPr wrap="square" lIns="17999" tIns="45590" rIns="17999" bIns="45590" anchor="ctr"/>
          <a:lstStyle/>
          <a:p>
            <a:pPr algn="ctr"/>
            <a:r>
              <a:rPr kumimoji="1" lang="zh-CN" altLang="en-US" sz="1100" dirty="0">
                <a:latin typeface="微软雅黑" panose="020B0503020204020204" pitchFamily="34" charset="-122"/>
                <a:ea typeface="微软雅黑" panose="020B0503020204020204" pitchFamily="34" charset="-122"/>
              </a:rPr>
              <a:t>供应商打标签并粘贴</a:t>
            </a:r>
          </a:p>
        </p:txBody>
      </p:sp>
      <p:sp>
        <p:nvSpPr>
          <p:cNvPr id="92" name="Line 99"/>
          <p:cNvSpPr>
            <a:spLocks noChangeShapeType="1"/>
          </p:cNvSpPr>
          <p:nvPr/>
        </p:nvSpPr>
        <p:spPr bwMode="auto">
          <a:xfrm flipH="1">
            <a:off x="1142182" y="1617410"/>
            <a:ext cx="958646" cy="671051"/>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lIns="91180" tIns="45590" rIns="91180" bIns="45590"/>
          <a:lstStyle/>
          <a:p>
            <a:pPr algn="ctr"/>
            <a:endParaRPr lang="zh-CN" altLang="en-US"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78606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项目实施交付</a:t>
            </a:r>
            <a:endParaRPr kumimoji="1" lang="zh-CN" altLang="en-US" sz="3600" dirty="0"/>
          </a:p>
        </p:txBody>
      </p:sp>
    </p:spTree>
    <p:extLst>
      <p:ext uri="{BB962C8B-B14F-4D97-AF65-F5344CB8AC3E}">
        <p14:creationId xmlns:p14="http://schemas.microsoft.com/office/powerpoint/2010/main" val="3645236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 y="16881"/>
            <a:ext cx="4886793"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3.1</a:t>
            </a:r>
            <a:r>
              <a:rPr kumimoji="1" lang="zh-CN" altLang="en-US" sz="2000" dirty="0" smtClean="0">
                <a:solidFill>
                  <a:schemeClr val="bg1"/>
                </a:solidFill>
                <a:latin typeface="微软雅黑" pitchFamily="34" charset="-122"/>
                <a:ea typeface="微软雅黑" pitchFamily="34" charset="-122"/>
              </a:rPr>
              <a:t>条码实施交付存在问题</a:t>
            </a:r>
            <a:endParaRPr kumimoji="1" lang="zh-CN" altLang="en-US" sz="2000" dirty="0">
              <a:solidFill>
                <a:schemeClr val="bg1"/>
              </a:solidFill>
              <a:latin typeface="微软雅黑" pitchFamily="34" charset="-122"/>
              <a:ea typeface="微软雅黑" pitchFamily="34" charset="-122"/>
            </a:endParaRPr>
          </a:p>
        </p:txBody>
      </p:sp>
      <p:sp>
        <p:nvSpPr>
          <p:cNvPr id="33" name="矩形 32"/>
          <p:cNvSpPr/>
          <p:nvPr/>
        </p:nvSpPr>
        <p:spPr>
          <a:xfrm>
            <a:off x="6507811" y="3007935"/>
            <a:ext cx="992116" cy="16860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需求与实际脱离</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3813464" y="1533900"/>
            <a:ext cx="1097203" cy="190991"/>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客户需求不明确</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5" name="矩形 34"/>
          <p:cNvSpPr/>
          <p:nvPr/>
        </p:nvSpPr>
        <p:spPr>
          <a:xfrm>
            <a:off x="5786487" y="4693931"/>
            <a:ext cx="1174657" cy="24634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条码应用有误区</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1466037" y="2856953"/>
            <a:ext cx="1268697" cy="19951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产品功能不熟悉</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8" name="矩形 37"/>
          <p:cNvSpPr/>
          <p:nvPr/>
        </p:nvSpPr>
        <p:spPr>
          <a:xfrm>
            <a:off x="2437494" y="4684843"/>
            <a:ext cx="1126989" cy="20069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个性化流程难</a:t>
            </a:r>
            <a:r>
              <a:rPr lang="zh-CN" altLang="en-US" sz="900" dirty="0">
                <a:solidFill>
                  <a:schemeClr val="tx1"/>
                </a:solidFill>
                <a:latin typeface="微软雅黑" panose="020B0503020204020204" pitchFamily="34" charset="-122"/>
                <a:ea typeface="微软雅黑" panose="020B0503020204020204" pitchFamily="34" charset="-122"/>
              </a:rPr>
              <a:t>支持</a:t>
            </a:r>
          </a:p>
        </p:txBody>
      </p:sp>
      <p:sp>
        <p:nvSpPr>
          <p:cNvPr id="39" name="爆炸形 1 38"/>
          <p:cNvSpPr/>
          <p:nvPr/>
        </p:nvSpPr>
        <p:spPr>
          <a:xfrm>
            <a:off x="3974586" y="2041451"/>
            <a:ext cx="1251984" cy="1148316"/>
          </a:xfrm>
          <a:prstGeom prst="irregularSeal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500" dirty="0" smtClean="0">
                <a:solidFill>
                  <a:schemeClr val="tx1">
                    <a:lumMod val="85000"/>
                    <a:lumOff val="15000"/>
                  </a:schemeClr>
                </a:solidFill>
              </a:rPr>
              <a:t>存在问题</a:t>
            </a:r>
            <a:endParaRPr lang="zh-CN" altLang="en-US" sz="1500" dirty="0">
              <a:solidFill>
                <a:schemeClr val="tx1">
                  <a:lumMod val="85000"/>
                  <a:lumOff val="15000"/>
                </a:schemeClr>
              </a:solidFill>
            </a:endParaRPr>
          </a:p>
        </p:txBody>
      </p:sp>
      <p:cxnSp>
        <p:nvCxnSpPr>
          <p:cNvPr id="40" name="直接箭头连接符 39"/>
          <p:cNvCxnSpPr/>
          <p:nvPr/>
        </p:nvCxnSpPr>
        <p:spPr>
          <a:xfrm flipH="1">
            <a:off x="2998381" y="2329867"/>
            <a:ext cx="649895" cy="0"/>
          </a:xfrm>
          <a:prstGeom prst="straightConnector1">
            <a:avLst/>
          </a:prstGeom>
          <a:ln w="9525">
            <a:solidFill>
              <a:schemeClr val="accent3">
                <a:lumMod val="60000"/>
                <a:lumOff val="4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5374758" y="2329867"/>
            <a:ext cx="629979" cy="0"/>
          </a:xfrm>
          <a:prstGeom prst="straightConnector1">
            <a:avLst/>
          </a:prstGeom>
          <a:ln w="9525">
            <a:solidFill>
              <a:schemeClr val="accent3">
                <a:lumMod val="60000"/>
                <a:lumOff val="4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p:nvPr/>
        </p:nvCxnSpPr>
        <p:spPr>
          <a:xfrm flipH="1" flipV="1">
            <a:off x="4521200" y="1761067"/>
            <a:ext cx="295" cy="320260"/>
          </a:xfrm>
          <a:prstGeom prst="straightConnector1">
            <a:avLst/>
          </a:prstGeom>
          <a:ln w="9525">
            <a:solidFill>
              <a:schemeClr val="accent3">
                <a:lumMod val="60000"/>
                <a:lumOff val="4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43" name="直接箭头连接符 42"/>
          <p:cNvCxnSpPr/>
          <p:nvPr/>
        </p:nvCxnSpPr>
        <p:spPr>
          <a:xfrm flipH="1">
            <a:off x="3851645" y="3094075"/>
            <a:ext cx="366823" cy="456299"/>
          </a:xfrm>
          <a:prstGeom prst="straightConnector1">
            <a:avLst/>
          </a:prstGeom>
          <a:ln w="9525">
            <a:solidFill>
              <a:schemeClr val="accent3">
                <a:lumMod val="60000"/>
                <a:lumOff val="40000"/>
              </a:schemeClr>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p:nvPr/>
        </p:nvCxnSpPr>
        <p:spPr>
          <a:xfrm>
            <a:off x="4912242" y="3094075"/>
            <a:ext cx="314328" cy="456299"/>
          </a:xfrm>
          <a:prstGeom prst="straightConnector1">
            <a:avLst/>
          </a:prstGeom>
          <a:ln w="9525">
            <a:solidFill>
              <a:schemeClr val="accent3">
                <a:lumMod val="60000"/>
                <a:lumOff val="40000"/>
              </a:schemeClr>
            </a:solidFill>
            <a:prstDash val="sysDot"/>
            <a:tailEnd type="arrow"/>
          </a:ln>
        </p:spPr>
        <p:style>
          <a:lnRef idx="2">
            <a:schemeClr val="accent1"/>
          </a:lnRef>
          <a:fillRef idx="0">
            <a:schemeClr val="accent1"/>
          </a:fillRef>
          <a:effectRef idx="1">
            <a:schemeClr val="accent1"/>
          </a:effectRef>
          <a:fontRef idx="minor">
            <a:schemeClr val="tx1"/>
          </a:fontRef>
        </p:style>
      </p:cxnSp>
      <p:pic>
        <p:nvPicPr>
          <p:cNvPr id="4" name="图片 3"/>
          <p:cNvPicPr>
            <a:picLocks noChangeAspect="1"/>
          </p:cNvPicPr>
          <p:nvPr/>
        </p:nvPicPr>
        <p:blipFill>
          <a:blip r:embed="rId3"/>
          <a:stretch>
            <a:fillRect/>
          </a:stretch>
        </p:blipFill>
        <p:spPr>
          <a:xfrm>
            <a:off x="3637977" y="494359"/>
            <a:ext cx="1692540" cy="1055041"/>
          </a:xfrm>
          <a:prstGeom prst="rect">
            <a:avLst/>
          </a:prstGeom>
        </p:spPr>
      </p:pic>
      <p:pic>
        <p:nvPicPr>
          <p:cNvPr id="8" name="图片 7"/>
          <p:cNvPicPr>
            <a:picLocks noChangeAspect="1"/>
          </p:cNvPicPr>
          <p:nvPr/>
        </p:nvPicPr>
        <p:blipFill>
          <a:blip r:embed="rId4"/>
          <a:stretch>
            <a:fillRect/>
          </a:stretch>
        </p:blipFill>
        <p:spPr>
          <a:xfrm>
            <a:off x="6322062" y="1248486"/>
            <a:ext cx="1232127" cy="1718396"/>
          </a:xfrm>
          <a:prstGeom prst="rect">
            <a:avLst/>
          </a:prstGeom>
        </p:spPr>
      </p:pic>
      <p:pic>
        <p:nvPicPr>
          <p:cNvPr id="10" name="图片 9"/>
          <p:cNvPicPr>
            <a:picLocks noChangeAspect="1"/>
          </p:cNvPicPr>
          <p:nvPr/>
        </p:nvPicPr>
        <p:blipFill>
          <a:blip r:embed="rId5"/>
          <a:stretch>
            <a:fillRect/>
          </a:stretch>
        </p:blipFill>
        <p:spPr>
          <a:xfrm>
            <a:off x="5475580" y="3580658"/>
            <a:ext cx="1912786" cy="1120237"/>
          </a:xfrm>
          <a:prstGeom prst="rect">
            <a:avLst/>
          </a:prstGeom>
        </p:spPr>
      </p:pic>
      <p:pic>
        <p:nvPicPr>
          <p:cNvPr id="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810" y="3308444"/>
            <a:ext cx="2032882" cy="1333645"/>
          </a:xfrm>
          <a:prstGeom prst="ellipse">
            <a:avLst/>
          </a:prstGeom>
          <a:ln w="9525">
            <a:solidFill>
              <a:schemeClr val="accent6">
                <a:lumMod val="40000"/>
                <a:lumOff val="60000"/>
              </a:schemeClr>
            </a:solidFill>
            <a:miter lim="800000"/>
            <a:headEnd/>
            <a:tailEnd/>
          </a:ln>
          <a:effectLst>
            <a:softEdge rad="112500"/>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chemeClr val="accent1"/>
                </a:solidFill>
              </a14:hiddenFill>
            </a:ext>
          </a:extLst>
        </p:spPr>
      </p:pic>
      <p:pic>
        <p:nvPicPr>
          <p:cNvPr id="11" name="图片 10"/>
          <p:cNvPicPr>
            <a:picLocks noChangeAspect="1"/>
          </p:cNvPicPr>
          <p:nvPr/>
        </p:nvPicPr>
        <p:blipFill>
          <a:blip r:embed="rId7"/>
          <a:stretch>
            <a:fillRect/>
          </a:stretch>
        </p:blipFill>
        <p:spPr>
          <a:xfrm>
            <a:off x="1360430" y="1586274"/>
            <a:ext cx="1485809" cy="1219271"/>
          </a:xfrm>
          <a:prstGeom prst="rect">
            <a:avLst/>
          </a:prstGeom>
        </p:spPr>
      </p:pic>
    </p:spTree>
    <p:extLst>
      <p:ext uri="{BB962C8B-B14F-4D97-AF65-F5344CB8AC3E}">
        <p14:creationId xmlns:p14="http://schemas.microsoft.com/office/powerpoint/2010/main" val="1892250157"/>
      </p:ext>
    </p:extLst>
  </p:cSld>
  <p:clrMapOvr>
    <a:masterClrMapping/>
  </p:clrMapOvr>
  <mc:AlternateContent xmlns:mc="http://schemas.openxmlformats.org/markup-compatibility/2006">
    <mc:Choice xmlns:p15="http://schemas.microsoft.com/office/powerpoint/2012/main" xmlns="" Requires="p15">
      <p:transition>
        <p15:prstTrans prst="wind"/>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 y="16881"/>
            <a:ext cx="4886793"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3.2</a:t>
            </a:r>
            <a:r>
              <a:rPr kumimoji="1" lang="zh-CN" altLang="en-US" sz="2000" dirty="0" smtClean="0">
                <a:solidFill>
                  <a:schemeClr val="bg1"/>
                </a:solidFill>
                <a:latin typeface="微软雅黑" pitchFamily="34" charset="-122"/>
                <a:ea typeface="微软雅黑" pitchFamily="34" charset="-122"/>
              </a:rPr>
              <a:t>标准化预判，降低交付风险</a:t>
            </a:r>
            <a:endParaRPr kumimoji="1" lang="zh-CN" altLang="en-US" sz="2000" dirty="0">
              <a:solidFill>
                <a:schemeClr val="bg1"/>
              </a:solidFill>
              <a:latin typeface="微软雅黑" pitchFamily="34" charset="-122"/>
              <a:ea typeface="微软雅黑" pitchFamily="34" charset="-122"/>
            </a:endParaRPr>
          </a:p>
        </p:txBody>
      </p:sp>
      <p:graphicFrame>
        <p:nvGraphicFramePr>
          <p:cNvPr id="2" name="对象 1">
            <a:hlinkClick r:id="" action="ppaction://ole?verb=1"/>
          </p:cNvPr>
          <p:cNvGraphicFramePr>
            <a:graphicFrameLocks noChangeAspect="1"/>
          </p:cNvGraphicFramePr>
          <p:nvPr>
            <p:extLst>
              <p:ext uri="{D42A27DB-BD31-4B8C-83A1-F6EECF244321}">
                <p14:modId xmlns:p14="http://schemas.microsoft.com/office/powerpoint/2010/main" val="4011949120"/>
              </p:ext>
            </p:extLst>
          </p:nvPr>
        </p:nvGraphicFramePr>
        <p:xfrm>
          <a:off x="6293973" y="4149049"/>
          <a:ext cx="914400" cy="792163"/>
        </p:xfrm>
        <a:graphic>
          <a:graphicData uri="http://schemas.openxmlformats.org/presentationml/2006/ole">
            <mc:AlternateContent xmlns:mc="http://schemas.openxmlformats.org/markup-compatibility/2006">
              <mc:Choice xmlns:v="urn:schemas-microsoft-com:vml" Requires="v">
                <p:oleObj spid="_x0000_s1084" name="工作表" showAsIcon="1" r:id="rId4" imgW="914400" imgH="792360" progId="Excel.Sheet.12">
                  <p:embed/>
                </p:oleObj>
              </mc:Choice>
              <mc:Fallback>
                <p:oleObj name="工作表" showAsIcon="1" r:id="rId4" imgW="914400" imgH="792360" progId="Excel.Sheet.12">
                  <p:embed/>
                  <p:pic>
                    <p:nvPicPr>
                      <p:cNvPr id="2" name="对象 1">
                        <a:hlinkClick r:id="" action="ppaction://ole?verb=1"/>
                      </p:cNvPr>
                      <p:cNvPicPr/>
                      <p:nvPr/>
                    </p:nvPicPr>
                    <p:blipFill>
                      <a:blip r:embed="rId5"/>
                      <a:stretch>
                        <a:fillRect/>
                      </a:stretch>
                    </p:blipFill>
                    <p:spPr>
                      <a:xfrm>
                        <a:off x="6293973" y="4149049"/>
                        <a:ext cx="914400" cy="792163"/>
                      </a:xfrm>
                      <a:prstGeom prst="rect">
                        <a:avLst/>
                      </a:prstGeom>
                    </p:spPr>
                  </p:pic>
                </p:oleObj>
              </mc:Fallback>
            </mc:AlternateContent>
          </a:graphicData>
        </a:graphic>
      </p:graphicFrame>
      <p:sp>
        <p:nvSpPr>
          <p:cNvPr id="18" name="圆角矩形 17"/>
          <p:cNvSpPr/>
          <p:nvPr/>
        </p:nvSpPr>
        <p:spPr>
          <a:xfrm>
            <a:off x="129410" y="656934"/>
            <a:ext cx="1885950" cy="7988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标准产品</a:t>
            </a:r>
            <a:r>
              <a:rPr lang="zh-CN" altLang="en-US" dirty="0">
                <a:latin typeface="微软雅黑" panose="020B0503020204020204" pitchFamily="34" charset="-122"/>
                <a:ea typeface="微软雅黑" panose="020B0503020204020204" pitchFamily="34" charset="-122"/>
              </a:rPr>
              <a:t>预判</a:t>
            </a:r>
          </a:p>
        </p:txBody>
      </p:sp>
      <p:sp>
        <p:nvSpPr>
          <p:cNvPr id="19" name="圆角矩形 18"/>
          <p:cNvSpPr/>
          <p:nvPr/>
        </p:nvSpPr>
        <p:spPr>
          <a:xfrm>
            <a:off x="3268342" y="641435"/>
            <a:ext cx="1885950" cy="7988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框定实施范围</a:t>
            </a:r>
            <a:endParaRPr lang="zh-CN" altLang="en-US" dirty="0">
              <a:latin typeface="微软雅黑" panose="020B0503020204020204" pitchFamily="34" charset="-122"/>
              <a:ea typeface="微软雅黑" panose="020B0503020204020204" pitchFamily="34" charset="-122"/>
            </a:endParaRPr>
          </a:p>
        </p:txBody>
      </p:sp>
      <p:sp>
        <p:nvSpPr>
          <p:cNvPr id="20" name="圆角矩形 19"/>
          <p:cNvSpPr/>
          <p:nvPr/>
        </p:nvSpPr>
        <p:spPr>
          <a:xfrm>
            <a:off x="6562257" y="610439"/>
            <a:ext cx="1885950" cy="7988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实施人天评估</a:t>
            </a:r>
            <a:endParaRPr lang="zh-CN" altLang="en-US" dirty="0">
              <a:latin typeface="微软雅黑" panose="020B0503020204020204" pitchFamily="34" charset="-122"/>
              <a:ea typeface="微软雅黑" panose="020B0503020204020204" pitchFamily="34" charset="-122"/>
            </a:endParaRPr>
          </a:p>
        </p:txBody>
      </p:sp>
      <p:sp>
        <p:nvSpPr>
          <p:cNvPr id="23" name="右箭头 22"/>
          <p:cNvSpPr/>
          <p:nvPr/>
        </p:nvSpPr>
        <p:spPr>
          <a:xfrm>
            <a:off x="2203017" y="814033"/>
            <a:ext cx="978408" cy="4846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4" name="右箭头 23"/>
          <p:cNvSpPr/>
          <p:nvPr/>
        </p:nvSpPr>
        <p:spPr>
          <a:xfrm>
            <a:off x="5396193" y="821782"/>
            <a:ext cx="978408" cy="4846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 name="文本框 24"/>
          <p:cNvSpPr txBox="1"/>
          <p:nvPr/>
        </p:nvSpPr>
        <p:spPr>
          <a:xfrm>
            <a:off x="408380" y="1778656"/>
            <a:ext cx="8216427" cy="5232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标准产品预判：通过售前初步沟通调研，匹配功能清单，了解标准产品支持的程度，预判标准范围之外可能产生开发的风险。</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8380" y="2426598"/>
            <a:ext cx="7545655" cy="3077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框定实施范围：把功能清单与客户需求匹配，作为实施范围的约定，确保项目交付的可控性。</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08380" y="3074540"/>
            <a:ext cx="8483413" cy="3077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实施人天评估：通过功能估算清单，直接匹配勾选，预估实施计划投入的人天，方便报价和排</a:t>
            </a:r>
            <a:r>
              <a:rPr lang="en-US" altLang="zh-CN" dirty="0" smtClean="0">
                <a:solidFill>
                  <a:schemeClr val="tx2">
                    <a:lumMod val="75000"/>
                  </a:schemeClr>
                </a:solidFill>
                <a:latin typeface="微软雅黑" panose="020B0503020204020204" pitchFamily="34" charset="-122"/>
                <a:ea typeface="微软雅黑" panose="020B0503020204020204" pitchFamily="34" charset="-122"/>
              </a:rPr>
              <a:t>WBS</a:t>
            </a: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计划。</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148128" y="1875399"/>
            <a:ext cx="184638" cy="184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9" name="矩形 28"/>
          <p:cNvSpPr/>
          <p:nvPr/>
        </p:nvSpPr>
        <p:spPr>
          <a:xfrm>
            <a:off x="148128" y="2518931"/>
            <a:ext cx="184638" cy="1846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30" name="矩形 29"/>
          <p:cNvSpPr/>
          <p:nvPr/>
        </p:nvSpPr>
        <p:spPr>
          <a:xfrm>
            <a:off x="148128" y="3162463"/>
            <a:ext cx="184638" cy="18466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7195681" y="3424613"/>
            <a:ext cx="1152451" cy="1282032"/>
          </a:xfrm>
          <a:prstGeom prst="rect">
            <a:avLst/>
          </a:prstGeom>
        </p:spPr>
      </p:pic>
    </p:spTree>
    <p:extLst>
      <p:ext uri="{BB962C8B-B14F-4D97-AF65-F5344CB8AC3E}">
        <p14:creationId xmlns:p14="http://schemas.microsoft.com/office/powerpoint/2010/main" val="484428282"/>
      </p:ext>
    </p:extLst>
  </p:cSld>
  <p:clrMapOvr>
    <a:masterClrMapping/>
  </p:clrMapOvr>
  <mc:AlternateContent xmlns:mc="http://schemas.openxmlformats.org/markup-compatibility/2006">
    <mc:Choice xmlns:p15="http://schemas.microsoft.com/office/powerpoint/2012/main" xmlns="" Requires="p15">
      <p:transition>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4" y="27004"/>
            <a:ext cx="336318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3.3</a:t>
            </a:r>
            <a:r>
              <a:rPr kumimoji="1" lang="zh-CN" altLang="en-US" sz="2000" dirty="0" smtClean="0">
                <a:solidFill>
                  <a:schemeClr val="bg1"/>
                </a:solidFill>
                <a:latin typeface="微软雅黑" pitchFamily="34" charset="-122"/>
                <a:ea typeface="微软雅黑" pitchFamily="34" charset="-122"/>
              </a:rPr>
              <a:t>需求收集，事无巨细</a:t>
            </a:r>
            <a:endParaRPr kumimoji="1" lang="zh-CN" altLang="en-US" sz="2000" dirty="0">
              <a:solidFill>
                <a:schemeClr val="bg1"/>
              </a:solidFill>
              <a:latin typeface="微软雅黑" pitchFamily="34" charset="-122"/>
              <a:ea typeface="微软雅黑" pitchFamily="34" charset="-122"/>
            </a:endParaRPr>
          </a:p>
        </p:txBody>
      </p:sp>
      <p:graphicFrame>
        <p:nvGraphicFramePr>
          <p:cNvPr id="5" name="对象 4">
            <a:hlinkClick r:id="" action="ppaction://ole?verb=1"/>
          </p:cNvPr>
          <p:cNvGraphicFramePr>
            <a:graphicFrameLocks noChangeAspect="1"/>
          </p:cNvGraphicFramePr>
          <p:nvPr>
            <p:extLst>
              <p:ext uri="{D42A27DB-BD31-4B8C-83A1-F6EECF244321}">
                <p14:modId xmlns:p14="http://schemas.microsoft.com/office/powerpoint/2010/main" val="2499766942"/>
              </p:ext>
            </p:extLst>
          </p:nvPr>
        </p:nvGraphicFramePr>
        <p:xfrm>
          <a:off x="6153462" y="3239176"/>
          <a:ext cx="914400" cy="792163"/>
        </p:xfrm>
        <a:graphic>
          <a:graphicData uri="http://schemas.openxmlformats.org/presentationml/2006/ole">
            <mc:AlternateContent xmlns:mc="http://schemas.openxmlformats.org/markup-compatibility/2006">
              <mc:Choice xmlns:v="urn:schemas-microsoft-com:vml" Requires="v">
                <p:oleObj spid="_x0000_s2100" name="Document" showAsIcon="1" r:id="rId3" imgW="914400" imgH="792360" progId="Word.Document.8">
                  <p:embed/>
                </p:oleObj>
              </mc:Choice>
              <mc:Fallback>
                <p:oleObj name="Document" showAsIcon="1" r:id="rId3" imgW="914400" imgH="792360" progId="Word.Document.8">
                  <p:embed/>
                  <p:pic>
                    <p:nvPicPr>
                      <p:cNvPr id="5" name="对象 4">
                        <a:hlinkClick r:id="" action="ppaction://ole?verb=1"/>
                      </p:cNvPr>
                      <p:cNvPicPr/>
                      <p:nvPr/>
                    </p:nvPicPr>
                    <p:blipFill>
                      <a:blip r:embed="rId4"/>
                      <a:stretch>
                        <a:fillRect/>
                      </a:stretch>
                    </p:blipFill>
                    <p:spPr>
                      <a:xfrm>
                        <a:off x="6153462" y="3239176"/>
                        <a:ext cx="914400" cy="792163"/>
                      </a:xfrm>
                      <a:prstGeom prst="rect">
                        <a:avLst/>
                      </a:prstGeom>
                    </p:spPr>
                  </p:pic>
                </p:oleObj>
              </mc:Fallback>
            </mc:AlternateContent>
          </a:graphicData>
        </a:graphic>
      </p:graphicFrame>
      <p:sp>
        <p:nvSpPr>
          <p:cNvPr id="22" name="文本框 21"/>
          <p:cNvSpPr txBox="1"/>
          <p:nvPr/>
        </p:nvSpPr>
        <p:spPr>
          <a:xfrm>
            <a:off x="483331" y="867177"/>
            <a:ext cx="8216427" cy="3077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调研前准备：结合售前交接的实施范围，针对范围内容调整条码调研报告模板内容。</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83331" y="1515119"/>
            <a:ext cx="8087232" cy="5232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调研业务场景收集：（</a:t>
            </a:r>
            <a:r>
              <a:rPr lang="en-US" altLang="zh-CN" dirty="0" smtClean="0">
                <a:solidFill>
                  <a:schemeClr val="tx2">
                    <a:lumMod val="75000"/>
                  </a:schemeClr>
                </a:solidFill>
                <a:latin typeface="微软雅黑" panose="020B0503020204020204" pitchFamily="34" charset="-122"/>
                <a:ea typeface="微软雅黑" panose="020B0503020204020204" pitchFamily="34" charset="-122"/>
              </a:rPr>
              <a:t>1</a:t>
            </a: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）结合企业业务现状，真实填写业务操作的每一个细节步骤；（</a:t>
            </a:r>
            <a:r>
              <a:rPr lang="en-US" altLang="zh-CN" dirty="0" smtClean="0">
                <a:solidFill>
                  <a:schemeClr val="tx2">
                    <a:lumMod val="75000"/>
                  </a:schemeClr>
                </a:solidFill>
                <a:latin typeface="微软雅黑" panose="020B0503020204020204" pitchFamily="34" charset="-122"/>
                <a:ea typeface="微软雅黑" panose="020B0503020204020204" pitchFamily="34" charset="-122"/>
              </a:rPr>
              <a:t>2</a:t>
            </a: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）记录客户方明确提出的业务需求，不管是否能实现，不用急着拒绝客户，以收集为主。</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83331" y="2163061"/>
            <a:ext cx="8008597" cy="5232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条码需求提炼：需求提炼分两种方式，一个是基于产品的匹配和客户的需求，直接提炼出使用条码的使用时机，一个是单纯把客户的需求提取出来，不描述解决方案。</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223079" y="963920"/>
            <a:ext cx="184638" cy="184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6" name="矩形 25"/>
          <p:cNvSpPr/>
          <p:nvPr/>
        </p:nvSpPr>
        <p:spPr>
          <a:xfrm>
            <a:off x="223079" y="1607452"/>
            <a:ext cx="184638" cy="1846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7" name="矩形 26"/>
          <p:cNvSpPr/>
          <p:nvPr/>
        </p:nvSpPr>
        <p:spPr>
          <a:xfrm>
            <a:off x="223079" y="2250984"/>
            <a:ext cx="184638" cy="18466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8" name="圆角矩形 27"/>
          <p:cNvSpPr/>
          <p:nvPr/>
        </p:nvSpPr>
        <p:spPr>
          <a:xfrm>
            <a:off x="2640262" y="3152796"/>
            <a:ext cx="1885950" cy="7988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lnSpc>
                <a:spcPct val="150000"/>
              </a:lnSpc>
              <a:spcAft>
                <a:spcPts val="0"/>
              </a:spcAft>
            </a:pPr>
            <a:r>
              <a:rPr lang="zh-CN" altLang="en-US" b="1" kern="100" dirty="0" smtClean="0">
                <a:latin typeface="宋体" panose="02010600030101010101" pitchFamily="2" charset="-122"/>
                <a:ea typeface="微软雅黑" panose="020B0503020204020204" pitchFamily="34" charset="-122"/>
                <a:cs typeface="Times New Roman" panose="02020603050405020304" pitchFamily="18" charset="0"/>
              </a:rPr>
              <a:t>调研报告模板举例</a:t>
            </a:r>
            <a:endParaRPr lang="zh-CN" altLang="zh-CN" sz="1800" kern="100" dirty="0">
              <a:latin typeface="宋体" panose="02010600030101010101" pitchFamily="2" charset="-122"/>
              <a:cs typeface="Times New Roman" panose="02020603050405020304" pitchFamily="18" charset="0"/>
            </a:endParaRPr>
          </a:p>
        </p:txBody>
      </p:sp>
      <p:sp>
        <p:nvSpPr>
          <p:cNvPr id="29" name="右箭头 28"/>
          <p:cNvSpPr/>
          <p:nvPr/>
        </p:nvSpPr>
        <p:spPr>
          <a:xfrm>
            <a:off x="4713869" y="3309895"/>
            <a:ext cx="978408" cy="4846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18293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4" y="27004"/>
            <a:ext cx="336318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3.4</a:t>
            </a:r>
            <a:r>
              <a:rPr kumimoji="1" lang="zh-CN" altLang="en-US" sz="2000" dirty="0" smtClean="0">
                <a:solidFill>
                  <a:schemeClr val="bg1"/>
                </a:solidFill>
                <a:latin typeface="微软雅黑" pitchFamily="34" charset="-122"/>
                <a:ea typeface="微软雅黑" pitchFamily="34" charset="-122"/>
              </a:rPr>
              <a:t>实施调研要点指引</a:t>
            </a:r>
            <a:endParaRPr kumimoji="1" lang="zh-CN" altLang="en-US" sz="2000" dirty="0">
              <a:solidFill>
                <a:schemeClr val="bg1"/>
              </a:solidFill>
              <a:latin typeface="微软雅黑" pitchFamily="34" charset="-122"/>
              <a:ea typeface="微软雅黑" pitchFamily="34" charset="-122"/>
            </a:endParaRPr>
          </a:p>
        </p:txBody>
      </p:sp>
      <p:sp>
        <p:nvSpPr>
          <p:cNvPr id="3" name="矩形 2"/>
          <p:cNvSpPr/>
          <p:nvPr/>
        </p:nvSpPr>
        <p:spPr>
          <a:xfrm>
            <a:off x="599606" y="1671823"/>
            <a:ext cx="5988571" cy="2031325"/>
          </a:xfrm>
          <a:prstGeom prst="rect">
            <a:avLst/>
          </a:prstGeom>
        </p:spPr>
        <p:txBody>
          <a:bodyPr wrap="square">
            <a:spAutoFit/>
          </a:bodyPr>
          <a:lstStyle/>
          <a:p>
            <a:pPr algn="just">
              <a:lnSpc>
                <a:spcPct val="150000"/>
              </a:lnSpc>
              <a:spcAft>
                <a:spcPts val="0"/>
              </a:spcAft>
            </a:pPr>
            <a:r>
              <a:rPr lang="zh-CN" altLang="zh-CN" kern="100" dirty="0" smtClean="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a:t>
            </a: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对象：</a:t>
            </a:r>
            <a:r>
              <a:rPr lang="x-none" altLang="zh-CN" kern="100" dirty="0">
                <a:latin typeface="微软雅黑" panose="020B0503020204020204" pitchFamily="34" charset="-122"/>
                <a:cs typeface="Times New Roman" panose="02020603050405020304" pitchFamily="18" charset="0"/>
              </a:rPr>
              <a:t>IT</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信息部门；</a:t>
            </a:r>
            <a:endParaRPr lang="zh-CN" altLang="zh-CN" sz="1800" kern="100" dirty="0">
              <a:latin typeface="宋体" panose="02010600030101010101" pitchFamily="2" charset="-122"/>
              <a:cs typeface="Times New Roman" panose="02020603050405020304" pitchFamily="18" charset="0"/>
            </a:endParaRPr>
          </a:p>
          <a:p>
            <a:pPr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调研地点：</a:t>
            </a:r>
            <a:r>
              <a:rPr lang="x-none" altLang="zh-CN" kern="100" dirty="0">
                <a:latin typeface="微软雅黑" panose="020B0503020204020204" pitchFamily="34" charset="-122"/>
                <a:cs typeface="Times New Roman" panose="02020603050405020304" pitchFamily="18" charset="0"/>
              </a:rPr>
              <a:t>IT</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信息部门、</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仓库或车间现场</a:t>
            </a:r>
            <a:endParaRPr lang="zh-CN" altLang="zh-CN" sz="1800" kern="100" dirty="0">
              <a:latin typeface="宋体" panose="02010600030101010101" pitchFamily="2" charset="-122"/>
              <a:cs typeface="Times New Roman" panose="02020603050405020304" pitchFamily="18" charset="0"/>
            </a:endParaRPr>
          </a:p>
          <a:p>
            <a:pPr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调研内容：</a:t>
            </a:r>
            <a:endParaRPr lang="zh-CN" altLang="zh-CN" sz="1800" kern="100" dirty="0">
              <a:latin typeface="宋体"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）软件环境</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金蝶云星空</a:t>
            </a:r>
            <a:r>
              <a:rPr lang="x-none" altLang="zh-CN" b="1" kern="100" dirty="0" smtClean="0">
                <a:latin typeface="微软雅黑" panose="020B0503020204020204" pitchFamily="34" charset="-122"/>
                <a:cs typeface="Times New Roman" panose="02020603050405020304" pitchFamily="18" charset="0"/>
              </a:rPr>
              <a:t>运行的环境</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和软件版本。</a:t>
            </a:r>
            <a:endParaRPr lang="zh-CN" altLang="zh-CN" sz="1800" kern="100" dirty="0">
              <a:latin typeface="宋体"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）网络环境：仓库、车间网路布局。</a:t>
            </a:r>
            <a:endParaRPr lang="zh-CN" altLang="zh-CN" sz="1800" kern="100" dirty="0">
              <a:latin typeface="宋体"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3</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）设备情况：采集设备、打印机的型号和购置情况。</a:t>
            </a:r>
            <a:endParaRPr lang="zh-CN" altLang="zh-CN" sz="1800" kern="100" dirty="0">
              <a:latin typeface="宋体" panose="02010600030101010101" pitchFamily="2" charset="-122"/>
              <a:cs typeface="Times New Roman" panose="02020603050405020304" pitchFamily="18" charset="0"/>
            </a:endParaRPr>
          </a:p>
        </p:txBody>
      </p:sp>
      <p:grpSp>
        <p:nvGrpSpPr>
          <p:cNvPr id="9" name="组合 9"/>
          <p:cNvGrpSpPr/>
          <p:nvPr/>
        </p:nvGrpSpPr>
        <p:grpSpPr>
          <a:xfrm>
            <a:off x="283850" y="701334"/>
            <a:ext cx="8166537" cy="488924"/>
            <a:chOff x="3995936" y="1628800"/>
            <a:chExt cx="10891654" cy="936662"/>
          </a:xfrm>
        </p:grpSpPr>
        <p:sp>
          <p:nvSpPr>
            <p:cNvPr id="10" name="矩形​​ 10"/>
            <p:cNvSpPr/>
            <p:nvPr/>
          </p:nvSpPr>
          <p:spPr>
            <a:xfrm>
              <a:off x="5364730" y="1628800"/>
              <a:ext cx="8517648" cy="935704"/>
            </a:xfrm>
            <a:prstGeom prst="rect">
              <a:avLst/>
            </a:prstGeom>
            <a:gradFill flip="none" rotWithShape="1">
              <a:gsLst>
                <a:gs pos="0">
                  <a:schemeClr val="accent5">
                    <a:lumMod val="60000"/>
                    <a:lumOff val="40000"/>
                    <a:alpha val="67000"/>
                  </a:schemeClr>
                </a:gs>
                <a:gs pos="100000">
                  <a:schemeClr val="accent5">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a:solidFill>
                  <a:srgbClr val="FFFFFF"/>
                </a:solidFill>
              </a:endParaRPr>
            </a:p>
          </p:txBody>
        </p:sp>
        <p:sp>
          <p:nvSpPr>
            <p:cNvPr id="13" name="圆角矩形​​ 11"/>
            <p:cNvSpPr/>
            <p:nvPr/>
          </p:nvSpPr>
          <p:spPr>
            <a:xfrm>
              <a:off x="3995936" y="1628800"/>
              <a:ext cx="1584753" cy="936104"/>
            </a:xfrm>
            <a:prstGeom prst="roundRect">
              <a:avLst>
                <a:gd name="adj" fmla="val 12760"/>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1350" dirty="0" smtClean="0">
                  <a:solidFill>
                    <a:srgbClr val="FFFFFF"/>
                  </a:solidFill>
                </a:rPr>
                <a:t>软硬件运行环境调研</a:t>
              </a:r>
              <a:endParaRPr lang="zh-CN" altLang="en-US" sz="1350" dirty="0">
                <a:solidFill>
                  <a:srgbClr val="FFFFFF"/>
                </a:solidFill>
              </a:endParaRPr>
            </a:p>
          </p:txBody>
        </p:sp>
        <p:sp>
          <p:nvSpPr>
            <p:cNvPr id="14" name="TextBox 12"/>
            <p:cNvSpPr txBox="1"/>
            <p:nvPr/>
          </p:nvSpPr>
          <p:spPr>
            <a:xfrm>
              <a:off x="5580051" y="1681022"/>
              <a:ext cx="9307539" cy="884440"/>
            </a:xfrm>
            <a:prstGeom prst="rect">
              <a:avLst/>
            </a:prstGeom>
            <a:noFill/>
            <a:ln w="9525">
              <a:noFill/>
            </a:ln>
          </p:spPr>
          <p:txBody>
            <a:bodyPr wrap="square" anchor="t">
              <a:spAutoFit/>
            </a:bodyPr>
            <a:lstStyle/>
            <a:p>
              <a:r>
                <a:rPr lang="zh-CN" altLang="en-US" sz="1200" b="1" dirty="0" smtClean="0">
                  <a:latin typeface="宋体" panose="02010600030101010101" pitchFamily="2" charset="-122"/>
                </a:rPr>
                <a:t>条码管理属于金蝶云星空中的一个模块，需了解金蝶云星空环境的运行情况，用于判定客户使用的软件版本所具备的产品功能是否与客户的需求匹配。</a:t>
              </a:r>
              <a:endParaRPr lang="zh-CN" altLang="en-US" sz="1200" b="1" dirty="0">
                <a:latin typeface="宋体" panose="02010600030101010101" pitchFamily="2" charset="-122"/>
              </a:endParaRPr>
            </a:p>
          </p:txBody>
        </p:sp>
      </p:grpSp>
    </p:spTree>
    <p:extLst>
      <p:ext uri="{BB962C8B-B14F-4D97-AF65-F5344CB8AC3E}">
        <p14:creationId xmlns:p14="http://schemas.microsoft.com/office/powerpoint/2010/main" val="1765331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04255" y="742614"/>
            <a:ext cx="2711543" cy="584775"/>
          </a:xfrm>
          <a:prstGeom prst="rect">
            <a:avLst/>
          </a:prstGeom>
          <a:noFill/>
        </p:spPr>
        <p:txBody>
          <a:bodyPr wrap="square" rtlCol="0">
            <a:spAutoFit/>
          </a:bodyPr>
          <a:lstStyle/>
          <a:p>
            <a:r>
              <a:rPr kumimoji="1" lang="zh-CN" altLang="en-US" sz="3200" b="1" dirty="0" smtClean="0">
                <a:solidFill>
                  <a:schemeClr val="bg1"/>
                </a:solidFill>
                <a:latin typeface="微软雅黑" pitchFamily="34" charset="-122"/>
                <a:ea typeface="微软雅黑" pitchFamily="34" charset="-122"/>
              </a:rPr>
              <a:t>目  录</a:t>
            </a:r>
            <a:endParaRPr kumimoji="1" lang="zh-CN" altLang="en-US" sz="3200" b="1" dirty="0">
              <a:solidFill>
                <a:schemeClr val="bg1"/>
              </a:solidFill>
              <a:latin typeface="微软雅黑" pitchFamily="34" charset="-122"/>
              <a:ea typeface="微软雅黑" pitchFamily="34" charset="-122"/>
            </a:endParaRPr>
          </a:p>
        </p:txBody>
      </p:sp>
      <p:sp>
        <p:nvSpPr>
          <p:cNvPr id="5" name="内容占位符 1"/>
          <p:cNvSpPr txBox="1">
            <a:spLocks/>
          </p:cNvSpPr>
          <p:nvPr/>
        </p:nvSpPr>
        <p:spPr>
          <a:xfrm>
            <a:off x="1689692" y="1671787"/>
            <a:ext cx="4429125" cy="3168352"/>
          </a:xfrm>
          <a:prstGeom prst="rect">
            <a:avLst/>
          </a:prstGeom>
        </p:spPr>
        <p:txBody>
          <a:bodyPr>
            <a:noAutofit/>
          </a:bodyPr>
          <a:lstStyle>
            <a:lvl1pPr marL="342892" indent="-342892" algn="l" defTabSz="457189" rtl="0" eaLnBrk="1" latinLnBrk="0" hangingPunct="1">
              <a:spcBef>
                <a:spcPct val="20000"/>
              </a:spcBef>
              <a:buFont typeface="Arial"/>
              <a:buChar char="•"/>
              <a:defRPr sz="2400" b="0" i="0" kern="1200">
                <a:solidFill>
                  <a:schemeClr val="tx1"/>
                </a:solidFill>
                <a:latin typeface="微软雅黑" panose="020B0503020204020204" pitchFamily="34" charset="-122"/>
                <a:ea typeface="微软雅黑" panose="020B0503020204020204" pitchFamily="34" charset="-122"/>
                <a:cs typeface="Arial"/>
              </a:defRPr>
            </a:lvl1pPr>
            <a:lvl2pPr marL="742931" indent="-285743" algn="l" defTabSz="457189" rtl="0" eaLnBrk="1" latinLnBrk="0" hangingPunct="1">
              <a:spcBef>
                <a:spcPct val="20000"/>
              </a:spcBef>
              <a:buFont typeface="Arial"/>
              <a:buChar char="–"/>
              <a:defRPr sz="2100" b="0" i="0" kern="1200">
                <a:solidFill>
                  <a:schemeClr val="tx1"/>
                </a:solidFill>
                <a:latin typeface="微软雅黑" panose="020B0503020204020204" pitchFamily="34" charset="-122"/>
                <a:ea typeface="微软雅黑" panose="020B0503020204020204" pitchFamily="34" charset="-122"/>
                <a:cs typeface="Arial"/>
              </a:defRPr>
            </a:lvl2pPr>
            <a:lvl3pPr marL="1142972" indent="-228594" algn="l" defTabSz="457189" rtl="0" eaLnBrk="1" latinLnBrk="0" hangingPunct="1">
              <a:spcBef>
                <a:spcPct val="20000"/>
              </a:spcBef>
              <a:buFont typeface="Arial"/>
              <a:buChar char="•"/>
              <a:defRPr sz="1500" b="0" i="0" kern="1200">
                <a:solidFill>
                  <a:schemeClr val="tx1"/>
                </a:solidFill>
                <a:latin typeface="微软雅黑" panose="020B0503020204020204" pitchFamily="34" charset="-122"/>
                <a:ea typeface="微软雅黑" panose="020B0503020204020204" pitchFamily="34" charset="-122"/>
                <a:cs typeface="Arial"/>
              </a:defRPr>
            </a:lvl3pPr>
            <a:lvl4pPr marL="1600160"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4pPr>
            <a:lvl5pPr marL="2057348"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buClr>
                <a:srgbClr val="E1B40C"/>
              </a:buClr>
              <a:buBlip>
                <a:blip r:embed="rId3"/>
              </a:buBlip>
            </a:pPr>
            <a:r>
              <a:rPr lang="zh-CN" altLang="en-US" sz="1800" dirty="0" smtClean="0">
                <a:solidFill>
                  <a:schemeClr val="bg1"/>
                </a:solidFill>
              </a:rPr>
              <a:t>一、产品业务背景</a:t>
            </a:r>
            <a:endParaRPr lang="en-US" altLang="zh-CN" sz="1800" dirty="0" smtClean="0">
              <a:solidFill>
                <a:schemeClr val="bg1"/>
              </a:solidFill>
            </a:endParaRPr>
          </a:p>
          <a:p>
            <a:pPr>
              <a:lnSpc>
                <a:spcPct val="200000"/>
              </a:lnSpc>
              <a:buClr>
                <a:srgbClr val="E1B40C"/>
              </a:buClr>
              <a:buBlip>
                <a:blip r:embed="rId3"/>
              </a:buBlip>
            </a:pPr>
            <a:r>
              <a:rPr lang="zh-CN" altLang="en-US" sz="1800" dirty="0" smtClean="0">
                <a:solidFill>
                  <a:schemeClr val="bg1"/>
                </a:solidFill>
              </a:rPr>
              <a:t>二、产品应用方案</a:t>
            </a:r>
            <a:endParaRPr lang="en-US" altLang="zh-CN" sz="1800" dirty="0" smtClean="0">
              <a:solidFill>
                <a:schemeClr val="bg1"/>
              </a:solidFill>
            </a:endParaRPr>
          </a:p>
          <a:p>
            <a:pPr>
              <a:lnSpc>
                <a:spcPct val="200000"/>
              </a:lnSpc>
              <a:buClr>
                <a:srgbClr val="E1B40C"/>
              </a:buClr>
              <a:buBlip>
                <a:blip r:embed="rId3"/>
              </a:buBlip>
            </a:pPr>
            <a:r>
              <a:rPr lang="zh-CN" altLang="en-US" sz="1800" dirty="0" smtClean="0">
                <a:solidFill>
                  <a:schemeClr val="bg1"/>
                </a:solidFill>
              </a:rPr>
              <a:t>三、项目实施交付</a:t>
            </a:r>
            <a:endParaRPr lang="en-US" altLang="zh-CN" sz="1800" dirty="0" smtClean="0">
              <a:solidFill>
                <a:schemeClr val="bg1"/>
              </a:solidFill>
            </a:endParaRPr>
          </a:p>
        </p:txBody>
      </p:sp>
      <p:sp>
        <p:nvSpPr>
          <p:cNvPr id="6" name="内容占位符 1"/>
          <p:cNvSpPr txBox="1">
            <a:spLocks/>
          </p:cNvSpPr>
          <p:nvPr/>
        </p:nvSpPr>
        <p:spPr>
          <a:xfrm>
            <a:off x="5280466" y="1698164"/>
            <a:ext cx="4429125" cy="3168352"/>
          </a:xfrm>
          <a:prstGeom prst="rect">
            <a:avLst/>
          </a:prstGeom>
        </p:spPr>
        <p:txBody>
          <a:bodyPr>
            <a:noAutofit/>
          </a:bodyPr>
          <a:lstStyle>
            <a:lvl1pPr marL="342892" indent="-342892" algn="l" defTabSz="457189" rtl="0" eaLnBrk="1" latinLnBrk="0" hangingPunct="1">
              <a:spcBef>
                <a:spcPct val="20000"/>
              </a:spcBef>
              <a:buFont typeface="Arial"/>
              <a:buChar char="•"/>
              <a:defRPr sz="2400" b="0" i="0" kern="1200">
                <a:solidFill>
                  <a:schemeClr val="tx1"/>
                </a:solidFill>
                <a:latin typeface="微软雅黑" panose="020B0503020204020204" pitchFamily="34" charset="-122"/>
                <a:ea typeface="微软雅黑" panose="020B0503020204020204" pitchFamily="34" charset="-122"/>
                <a:cs typeface="Arial"/>
              </a:defRPr>
            </a:lvl1pPr>
            <a:lvl2pPr marL="742931" indent="-285743" algn="l" defTabSz="457189" rtl="0" eaLnBrk="1" latinLnBrk="0" hangingPunct="1">
              <a:spcBef>
                <a:spcPct val="20000"/>
              </a:spcBef>
              <a:buFont typeface="Arial"/>
              <a:buChar char="–"/>
              <a:defRPr sz="2100" b="0" i="0" kern="1200">
                <a:solidFill>
                  <a:schemeClr val="tx1"/>
                </a:solidFill>
                <a:latin typeface="微软雅黑" panose="020B0503020204020204" pitchFamily="34" charset="-122"/>
                <a:ea typeface="微软雅黑" panose="020B0503020204020204" pitchFamily="34" charset="-122"/>
                <a:cs typeface="Arial"/>
              </a:defRPr>
            </a:lvl2pPr>
            <a:lvl3pPr marL="1142972" indent="-228594" algn="l" defTabSz="457189" rtl="0" eaLnBrk="1" latinLnBrk="0" hangingPunct="1">
              <a:spcBef>
                <a:spcPct val="20000"/>
              </a:spcBef>
              <a:buFont typeface="Arial"/>
              <a:buChar char="•"/>
              <a:defRPr sz="1500" b="0" i="0" kern="1200">
                <a:solidFill>
                  <a:schemeClr val="tx1"/>
                </a:solidFill>
                <a:latin typeface="微软雅黑" panose="020B0503020204020204" pitchFamily="34" charset="-122"/>
                <a:ea typeface="微软雅黑" panose="020B0503020204020204" pitchFamily="34" charset="-122"/>
                <a:cs typeface="Arial"/>
              </a:defRPr>
            </a:lvl3pPr>
            <a:lvl4pPr marL="1600160"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4pPr>
            <a:lvl5pPr marL="2057348"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buClr>
                <a:srgbClr val="E1B40C"/>
              </a:buClr>
              <a:buBlip>
                <a:blip r:embed="rId3"/>
              </a:buBlip>
            </a:pPr>
            <a:r>
              <a:rPr lang="zh-CN" altLang="en-US" sz="1800" dirty="0" smtClean="0">
                <a:solidFill>
                  <a:schemeClr val="bg1"/>
                </a:solidFill>
              </a:rPr>
              <a:t>四、系统功能特性</a:t>
            </a:r>
            <a:endParaRPr lang="en-US" altLang="zh-CN" sz="1800" dirty="0" smtClean="0">
              <a:solidFill>
                <a:schemeClr val="bg1"/>
              </a:solidFill>
            </a:endParaRPr>
          </a:p>
          <a:p>
            <a:pPr>
              <a:lnSpc>
                <a:spcPct val="200000"/>
              </a:lnSpc>
              <a:buClr>
                <a:srgbClr val="E1B40C"/>
              </a:buClr>
              <a:buBlip>
                <a:blip r:embed="rId3"/>
              </a:buBlip>
            </a:pPr>
            <a:r>
              <a:rPr lang="zh-CN" altLang="en-US" sz="1800" dirty="0" smtClean="0">
                <a:solidFill>
                  <a:schemeClr val="bg1"/>
                </a:solidFill>
              </a:rPr>
              <a:t>五、渠道销售支持</a:t>
            </a:r>
            <a:endParaRPr lang="en-US" altLang="zh-CN" sz="1800" dirty="0" smtClean="0">
              <a:solidFill>
                <a:schemeClr val="bg1"/>
              </a:solidFill>
            </a:endParaRPr>
          </a:p>
          <a:p>
            <a:pPr>
              <a:lnSpc>
                <a:spcPct val="200000"/>
              </a:lnSpc>
              <a:buClr>
                <a:srgbClr val="E1B40C"/>
              </a:buClr>
              <a:buBlip>
                <a:blip r:embed="rId3"/>
              </a:buBlip>
            </a:pPr>
            <a:r>
              <a:rPr lang="zh-CN" altLang="en-US" sz="1800" dirty="0" smtClean="0">
                <a:solidFill>
                  <a:schemeClr val="bg1"/>
                </a:solidFill>
              </a:rPr>
              <a:t>六、售后服务支持</a:t>
            </a:r>
          </a:p>
        </p:txBody>
      </p:sp>
    </p:spTree>
    <p:extLst>
      <p:ext uri="{BB962C8B-B14F-4D97-AF65-F5344CB8AC3E}">
        <p14:creationId xmlns:p14="http://schemas.microsoft.com/office/powerpoint/2010/main" val="44093638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4" y="27004"/>
            <a:ext cx="336318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3.5</a:t>
            </a:r>
            <a:r>
              <a:rPr kumimoji="1" lang="zh-CN" altLang="en-US" sz="2000" dirty="0" smtClean="0">
                <a:solidFill>
                  <a:schemeClr val="bg1"/>
                </a:solidFill>
                <a:latin typeface="微软雅黑" pitchFamily="34" charset="-122"/>
                <a:ea typeface="微软雅黑" pitchFamily="34" charset="-122"/>
              </a:rPr>
              <a:t>实施调研</a:t>
            </a:r>
            <a:r>
              <a:rPr kumimoji="1" lang="zh-CN" altLang="en-US" sz="2000" dirty="0">
                <a:solidFill>
                  <a:schemeClr val="bg1"/>
                </a:solidFill>
                <a:latin typeface="微软雅黑" pitchFamily="34" charset="-122"/>
                <a:ea typeface="微软雅黑" pitchFamily="34" charset="-122"/>
              </a:rPr>
              <a:t>要点指引</a:t>
            </a:r>
          </a:p>
        </p:txBody>
      </p:sp>
      <p:grpSp>
        <p:nvGrpSpPr>
          <p:cNvPr id="9" name="组合 9"/>
          <p:cNvGrpSpPr/>
          <p:nvPr/>
        </p:nvGrpSpPr>
        <p:grpSpPr>
          <a:xfrm>
            <a:off x="283850" y="588908"/>
            <a:ext cx="8166537" cy="488924"/>
            <a:chOff x="3995936" y="1628800"/>
            <a:chExt cx="10891654" cy="936663"/>
          </a:xfrm>
        </p:grpSpPr>
        <p:sp>
          <p:nvSpPr>
            <p:cNvPr id="10" name="矩形​​ 10"/>
            <p:cNvSpPr/>
            <p:nvPr/>
          </p:nvSpPr>
          <p:spPr>
            <a:xfrm>
              <a:off x="5364730" y="1628800"/>
              <a:ext cx="8517648" cy="935704"/>
            </a:xfrm>
            <a:prstGeom prst="rect">
              <a:avLst/>
            </a:prstGeom>
            <a:gradFill flip="none" rotWithShape="1">
              <a:gsLst>
                <a:gs pos="0">
                  <a:schemeClr val="accent5">
                    <a:lumMod val="60000"/>
                    <a:lumOff val="40000"/>
                    <a:alpha val="67000"/>
                  </a:schemeClr>
                </a:gs>
                <a:gs pos="100000">
                  <a:schemeClr val="accent5">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a:solidFill>
                  <a:srgbClr val="FFFFFF"/>
                </a:solidFill>
              </a:endParaRPr>
            </a:p>
          </p:txBody>
        </p:sp>
        <p:sp>
          <p:nvSpPr>
            <p:cNvPr id="13" name="圆角矩形​​ 11"/>
            <p:cNvSpPr/>
            <p:nvPr/>
          </p:nvSpPr>
          <p:spPr>
            <a:xfrm>
              <a:off x="3995936" y="1628802"/>
              <a:ext cx="1584753" cy="936105"/>
            </a:xfrm>
            <a:prstGeom prst="roundRect">
              <a:avLst>
                <a:gd name="adj" fmla="val 12760"/>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1350" dirty="0" smtClean="0">
                  <a:solidFill>
                    <a:srgbClr val="FFFFFF"/>
                  </a:solidFill>
                </a:rPr>
                <a:t>仓库业务调研</a:t>
              </a:r>
              <a:endParaRPr lang="zh-CN" altLang="en-US" sz="1350" dirty="0">
                <a:solidFill>
                  <a:srgbClr val="FFFFFF"/>
                </a:solidFill>
              </a:endParaRPr>
            </a:p>
          </p:txBody>
        </p:sp>
        <p:sp>
          <p:nvSpPr>
            <p:cNvPr id="14" name="TextBox 12"/>
            <p:cNvSpPr txBox="1"/>
            <p:nvPr/>
          </p:nvSpPr>
          <p:spPr>
            <a:xfrm>
              <a:off x="5580051" y="1681022"/>
              <a:ext cx="9307539" cy="884441"/>
            </a:xfrm>
            <a:prstGeom prst="rect">
              <a:avLst/>
            </a:prstGeom>
            <a:noFill/>
            <a:ln w="9525">
              <a:noFill/>
            </a:ln>
          </p:spPr>
          <p:txBody>
            <a:bodyPr wrap="square" anchor="t">
              <a:spAutoFit/>
            </a:bodyPr>
            <a:lstStyle/>
            <a:p>
              <a:r>
                <a:rPr lang="zh-CN" altLang="en-US" sz="1200" b="1" dirty="0" smtClean="0">
                  <a:latin typeface="宋体" panose="02010600030101010101" pitchFamily="2" charset="-122"/>
                </a:rPr>
                <a:t>仓库管的是物料，物料贴的是条码，因此，条码应用的核心部门是仓库部门，则调研的业务核心是围绕仓库来开展。</a:t>
              </a:r>
              <a:endParaRPr lang="zh-CN" altLang="en-US" sz="1200" b="1" dirty="0">
                <a:latin typeface="宋体" panose="02010600030101010101" pitchFamily="2" charset="-122"/>
              </a:endParaRPr>
            </a:p>
          </p:txBody>
        </p:sp>
      </p:grpSp>
      <p:sp>
        <p:nvSpPr>
          <p:cNvPr id="2" name="矩形 1"/>
          <p:cNvSpPr/>
          <p:nvPr/>
        </p:nvSpPr>
        <p:spPr>
          <a:xfrm>
            <a:off x="67455" y="1032271"/>
            <a:ext cx="8836701" cy="3647152"/>
          </a:xfrm>
          <a:prstGeom prst="rect">
            <a:avLst/>
          </a:prstGeom>
        </p:spPr>
        <p:txBody>
          <a:bodyPr wrap="square">
            <a:spAutoFit/>
          </a:bodyPr>
          <a:lstStyle/>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调研对象：</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仓库主管、文员、仓管员、品管</a:t>
            </a:r>
            <a:endParaRPr lang="zh-CN" altLang="zh-CN" sz="1800" kern="100" dirty="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调研地点：</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仓库办公室、仓库收发货平台、仓库存货现场</a:t>
            </a:r>
            <a:endParaRPr lang="zh-CN" altLang="zh-CN" sz="1800" kern="100" dirty="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调研内容：</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基础</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信息收集：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）了解物料形态（物料形状大小是散件还是有装箱打包等等）、存货如何摆放、是否启用批次、保质期、辅助属性、序列号，是否启用仓位</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管理</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a:t>
            </a:r>
            <a:r>
              <a:rPr lang="x-none" altLang="zh-CN" kern="100" dirty="0" smtClean="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）条码标签大小和规则。</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业务</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场景收集：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采购收货和退货</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的实际操作业务；</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领料和退料</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的实际操作业务；</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3</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产品完工入库和销售出库</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的实际操作业务；</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4</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物料调拨和库位转移</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的实际操作业务；</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5</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）了解仓库</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盘点</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业务操作；</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6</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）了解以上业务场景所涉及</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的</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金蝶云</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系统</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业务单据流转</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相关二</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开字段信息的携带等。</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目标</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需求收集：</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了解与仓库相关的条码需求目标有哪些，</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比如</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上条码的目标是</a:t>
            </a:r>
            <a:r>
              <a:rPr lang="zh-CN" altLang="zh-CN" kern="100" dirty="0" smtClean="0">
                <a:solidFill>
                  <a:srgbClr val="1771EA"/>
                </a:solidFill>
                <a:latin typeface="宋体" panose="02010600030101010101" pitchFamily="2" charset="-122"/>
                <a:ea typeface="微软雅黑" panose="020B0503020204020204" pitchFamily="34" charset="-122"/>
                <a:cs typeface="Times New Roman" panose="02020603050405020304" pitchFamily="18" charset="0"/>
              </a:rPr>
              <a:t>采集</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制单效率</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拣货</a:t>
            </a:r>
            <a:r>
              <a:rPr lang="zh-CN" altLang="zh-CN" kern="100" dirty="0" smtClean="0">
                <a:solidFill>
                  <a:srgbClr val="1771EA"/>
                </a:solidFill>
                <a:latin typeface="宋体" panose="02010600030101010101" pitchFamily="2" charset="-122"/>
                <a:ea typeface="微软雅黑" panose="020B0503020204020204" pitchFamily="34" charset="-122"/>
                <a:cs typeface="Times New Roman" panose="02020603050405020304" pitchFamily="18" charset="0"/>
              </a:rPr>
              <a:t>指引</a:t>
            </a:r>
            <a:r>
              <a:rPr lang="zh-CN" altLang="en-US" kern="100" dirty="0" smtClean="0">
                <a:solidFill>
                  <a:srgbClr val="1771EA"/>
                </a:solidFill>
                <a:latin typeface="宋体" panose="02010600030101010101" pitchFamily="2" charset="-122"/>
                <a:ea typeface="微软雅黑" panose="020B0503020204020204" pitchFamily="34" charset="-122"/>
                <a:cs typeface="Times New Roman" panose="02020603050405020304" pitchFamily="18" charset="0"/>
              </a:rPr>
              <a:t>、批次管控、质量追溯</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等。</a:t>
            </a:r>
            <a:endParaRPr lang="en-US" altLang="zh-CN" kern="100" dirty="0">
              <a:latin typeface="宋体" panose="02010600030101010101" pitchFamily="2" charset="-122"/>
              <a:ea typeface="微软雅黑" panose="020B0503020204020204" pitchFamily="34"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ea typeface="微软雅黑" panose="020B0503020204020204" pitchFamily="34" charset="-122"/>
                <a:cs typeface="Times New Roman" panose="02020603050405020304" pitchFamily="18" charset="0"/>
              </a:rPr>
              <a:t>其他</a:t>
            </a:r>
            <a:r>
              <a:rPr lang="zh-CN" altLang="zh-CN" kern="100" dirty="0">
                <a:solidFill>
                  <a:srgbClr val="FF0000"/>
                </a:solidFill>
                <a:ea typeface="微软雅黑" panose="020B0503020204020204" pitchFamily="34" charset="-122"/>
                <a:cs typeface="Times New Roman" panose="02020603050405020304" pitchFamily="18" charset="0"/>
              </a:rPr>
              <a:t>特殊业务操作</a:t>
            </a:r>
            <a:r>
              <a:rPr lang="zh-CN" altLang="zh-CN" kern="100" dirty="0" smtClean="0">
                <a:solidFill>
                  <a:srgbClr val="FF0000"/>
                </a:solidFill>
                <a:ea typeface="微软雅黑" panose="020B0503020204020204" pitchFamily="34" charset="-122"/>
                <a:cs typeface="Times New Roman" panose="02020603050405020304" pitchFamily="18" charset="0"/>
              </a:rPr>
              <a:t>收集</a:t>
            </a:r>
            <a:r>
              <a:rPr lang="zh-CN" altLang="en-US" kern="100" dirty="0" smtClean="0">
                <a:solidFill>
                  <a:srgbClr val="FF0000"/>
                </a:solidFill>
                <a:ea typeface="微软雅黑" panose="020B0503020204020204" pitchFamily="34" charset="-122"/>
                <a:cs typeface="Times New Roman" panose="02020603050405020304" pitchFamily="18" charset="0"/>
              </a:rPr>
              <a:t>：</a:t>
            </a:r>
            <a:r>
              <a:rPr lang="zh-CN" altLang="zh-CN" kern="100" dirty="0" smtClean="0">
                <a:ea typeface="微软雅黑" panose="020B0503020204020204" pitchFamily="34" charset="-122"/>
                <a:cs typeface="Times New Roman" panose="02020603050405020304" pitchFamily="18" charset="0"/>
              </a:rPr>
              <a:t>如按</a:t>
            </a:r>
            <a:r>
              <a:rPr lang="zh-CN" altLang="en-US" kern="100" dirty="0" smtClean="0">
                <a:ea typeface="微软雅黑" panose="020B0503020204020204" pitchFamily="34" charset="-122"/>
                <a:cs typeface="Times New Roman" panose="02020603050405020304" pitchFamily="18" charset="0"/>
              </a:rPr>
              <a:t>销售</a:t>
            </a:r>
            <a:r>
              <a:rPr lang="zh-CN" altLang="zh-CN" kern="100" dirty="0" smtClean="0">
                <a:ea typeface="微软雅黑" panose="020B0503020204020204" pitchFamily="34" charset="-122"/>
                <a:cs typeface="Times New Roman" panose="02020603050405020304" pitchFamily="18" charset="0"/>
              </a:rPr>
              <a:t>客户</a:t>
            </a:r>
            <a:r>
              <a:rPr lang="zh-CN" altLang="en-US" kern="100" dirty="0" smtClean="0">
                <a:ea typeface="微软雅黑" panose="020B0503020204020204" pitchFamily="34" charset="-122"/>
                <a:cs typeface="Times New Roman" panose="02020603050405020304" pitchFamily="18" charset="0"/>
              </a:rPr>
              <a:t>的</a:t>
            </a:r>
            <a:r>
              <a:rPr lang="zh-CN" altLang="zh-CN" kern="100" dirty="0" smtClean="0">
                <a:ea typeface="微软雅黑" panose="020B0503020204020204" pitchFamily="34" charset="-122"/>
                <a:cs typeface="Times New Roman" panose="02020603050405020304" pitchFamily="18" charset="0"/>
              </a:rPr>
              <a:t>要求</a:t>
            </a:r>
            <a:r>
              <a:rPr lang="zh-CN" altLang="zh-CN" kern="100" dirty="0">
                <a:ea typeface="微软雅黑" panose="020B0503020204020204" pitchFamily="34" charset="-122"/>
                <a:cs typeface="Times New Roman" panose="02020603050405020304" pitchFamily="18" charset="0"/>
              </a:rPr>
              <a:t>打印外箱</a:t>
            </a:r>
            <a:r>
              <a:rPr lang="zh-CN" altLang="zh-CN" kern="100" dirty="0" smtClean="0">
                <a:ea typeface="微软雅黑" panose="020B0503020204020204" pitchFamily="34" charset="-122"/>
                <a:cs typeface="Times New Roman" panose="02020603050405020304" pitchFamily="18" charset="0"/>
              </a:rPr>
              <a:t>标签</a:t>
            </a:r>
            <a:r>
              <a:rPr lang="zh-CN" altLang="en-US" kern="100" dirty="0" smtClean="0">
                <a:ea typeface="微软雅黑" panose="020B0503020204020204" pitchFamily="34" charset="-122"/>
                <a:cs typeface="Times New Roman" panose="02020603050405020304" pitchFamily="18" charset="0"/>
              </a:rPr>
              <a:t>、装车发货核对、产品齐套发货核对</a:t>
            </a:r>
            <a:r>
              <a:rPr lang="zh-CN" altLang="zh-CN" kern="100" dirty="0" smtClean="0">
                <a:ea typeface="微软雅黑" panose="020B0503020204020204" pitchFamily="34" charset="-122"/>
                <a:cs typeface="Times New Roman" panose="02020603050405020304" pitchFamily="18" charset="0"/>
              </a:rPr>
              <a:t>等</a:t>
            </a:r>
            <a:r>
              <a:rPr lang="zh-CN" altLang="zh-CN" kern="100" dirty="0">
                <a:ea typeface="微软雅黑" panose="020B0503020204020204" pitchFamily="34"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469627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4" y="27004"/>
            <a:ext cx="336318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3.6</a:t>
            </a:r>
            <a:r>
              <a:rPr kumimoji="1" lang="zh-CN" altLang="en-US" sz="2000" dirty="0" smtClean="0">
                <a:solidFill>
                  <a:schemeClr val="bg1"/>
                </a:solidFill>
                <a:latin typeface="微软雅黑" pitchFamily="34" charset="-122"/>
                <a:ea typeface="微软雅黑" pitchFamily="34" charset="-122"/>
              </a:rPr>
              <a:t>实施调研</a:t>
            </a:r>
            <a:r>
              <a:rPr kumimoji="1" lang="zh-CN" altLang="en-US" sz="2000" dirty="0">
                <a:solidFill>
                  <a:schemeClr val="bg1"/>
                </a:solidFill>
                <a:latin typeface="微软雅黑" pitchFamily="34" charset="-122"/>
                <a:ea typeface="微软雅黑" pitchFamily="34" charset="-122"/>
              </a:rPr>
              <a:t>要点指引</a:t>
            </a:r>
          </a:p>
        </p:txBody>
      </p:sp>
      <p:grpSp>
        <p:nvGrpSpPr>
          <p:cNvPr id="9" name="组合 9"/>
          <p:cNvGrpSpPr/>
          <p:nvPr/>
        </p:nvGrpSpPr>
        <p:grpSpPr>
          <a:xfrm>
            <a:off x="283850" y="588908"/>
            <a:ext cx="8166537" cy="488924"/>
            <a:chOff x="3995936" y="1628800"/>
            <a:chExt cx="10891654" cy="936663"/>
          </a:xfrm>
        </p:grpSpPr>
        <p:sp>
          <p:nvSpPr>
            <p:cNvPr id="10" name="矩形​​ 10"/>
            <p:cNvSpPr/>
            <p:nvPr/>
          </p:nvSpPr>
          <p:spPr>
            <a:xfrm>
              <a:off x="5364730" y="1628800"/>
              <a:ext cx="8517648" cy="935704"/>
            </a:xfrm>
            <a:prstGeom prst="rect">
              <a:avLst/>
            </a:prstGeom>
            <a:gradFill flip="none" rotWithShape="1">
              <a:gsLst>
                <a:gs pos="0">
                  <a:schemeClr val="accent5">
                    <a:lumMod val="60000"/>
                    <a:lumOff val="40000"/>
                    <a:alpha val="67000"/>
                  </a:schemeClr>
                </a:gs>
                <a:gs pos="100000">
                  <a:schemeClr val="accent5">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a:solidFill>
                  <a:srgbClr val="FFFFFF"/>
                </a:solidFill>
              </a:endParaRPr>
            </a:p>
          </p:txBody>
        </p:sp>
        <p:sp>
          <p:nvSpPr>
            <p:cNvPr id="13" name="圆角矩形​​ 11"/>
            <p:cNvSpPr/>
            <p:nvPr/>
          </p:nvSpPr>
          <p:spPr>
            <a:xfrm>
              <a:off x="3995936" y="1628802"/>
              <a:ext cx="1584753" cy="936105"/>
            </a:xfrm>
            <a:prstGeom prst="roundRect">
              <a:avLst>
                <a:gd name="adj" fmla="val 12760"/>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1350" dirty="0" smtClean="0">
                  <a:solidFill>
                    <a:srgbClr val="FFFFFF"/>
                  </a:solidFill>
                </a:rPr>
                <a:t>车间业务调研</a:t>
              </a:r>
              <a:endParaRPr lang="zh-CN" altLang="en-US" sz="1350" dirty="0">
                <a:solidFill>
                  <a:srgbClr val="FFFFFF"/>
                </a:solidFill>
              </a:endParaRPr>
            </a:p>
          </p:txBody>
        </p:sp>
        <p:sp>
          <p:nvSpPr>
            <p:cNvPr id="14" name="TextBox 12"/>
            <p:cNvSpPr txBox="1"/>
            <p:nvPr/>
          </p:nvSpPr>
          <p:spPr>
            <a:xfrm>
              <a:off x="5580051" y="1681022"/>
              <a:ext cx="9307539" cy="884441"/>
            </a:xfrm>
            <a:prstGeom prst="rect">
              <a:avLst/>
            </a:prstGeom>
            <a:noFill/>
            <a:ln w="9525">
              <a:noFill/>
            </a:ln>
          </p:spPr>
          <p:txBody>
            <a:bodyPr wrap="square" anchor="t">
              <a:spAutoFit/>
            </a:bodyPr>
            <a:lstStyle/>
            <a:p>
              <a:r>
                <a:rPr lang="zh-CN" altLang="en-US" sz="1200" b="1" dirty="0" smtClean="0">
                  <a:latin typeface="宋体" panose="02010600030101010101" pitchFamily="2" charset="-122"/>
                </a:rPr>
                <a:t>车间作为企业物料流转的一个重要部门，衔接原料的领用调拨和产品生产打包入库，因此，车间业务也是作为条码管理中原料条码去向和产品条码来源的核心业务环节。</a:t>
              </a:r>
              <a:endParaRPr lang="zh-CN" altLang="en-US" sz="1200" b="1" dirty="0">
                <a:latin typeface="宋体" panose="02010600030101010101" pitchFamily="2" charset="-122"/>
              </a:endParaRPr>
            </a:p>
          </p:txBody>
        </p:sp>
      </p:grpSp>
      <p:sp>
        <p:nvSpPr>
          <p:cNvPr id="3" name="矩形 2"/>
          <p:cNvSpPr/>
          <p:nvPr/>
        </p:nvSpPr>
        <p:spPr>
          <a:xfrm>
            <a:off x="-89941" y="1059879"/>
            <a:ext cx="9114020" cy="3970318"/>
          </a:xfrm>
          <a:prstGeom prst="rect">
            <a:avLst/>
          </a:prstGeom>
        </p:spPr>
        <p:txBody>
          <a:bodyPr wrap="square">
            <a:spAutoFit/>
          </a:bodyPr>
          <a:lstStyle/>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调研对象：</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车间主管、组长、计划员、品管、跟单文员、领料员、线长</a:t>
            </a:r>
            <a:endParaRPr lang="zh-CN" altLang="zh-CN" sz="1800" kern="100" dirty="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调研地点：</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车间办公室、产线</a:t>
            </a:r>
            <a:endParaRPr lang="zh-CN" altLang="zh-CN" sz="1800" kern="100" dirty="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调研内容：</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基础</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信息收集：</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了解产品形态（产品形状大小是散件还是有装箱打包等等）、存货如何摆放、是否启用批次、保质期、辅助属性、序列号，是否启用仓位管理。</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标签</a:t>
            </a:r>
            <a:r>
              <a:rPr lang="zh-CN" altLang="en-US"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格式</a:t>
            </a: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收集</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条码标签大小和规则。</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业务</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场景收集：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）了解产品开工前如何下达领</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料</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指令</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领料如何操作，退料如何操作；</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）了解产品入库是简单生产还是</a:t>
            </a:r>
            <a:r>
              <a:rPr lang="x-none" altLang="zh-CN" kern="100" dirty="0">
                <a:latin typeface="微软雅黑" panose="020B0503020204020204" pitchFamily="34" charset="-122"/>
                <a:cs typeface="Times New Roman" panose="02020603050405020304" pitchFamily="18" charset="0"/>
              </a:rPr>
              <a:t>生产订单入库或生产汇报单入库</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，是否有联副产品入库，如何进行入库操作，如何跟仓库交接；</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3</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）涉及检验时如何操作，不合格品如何处理；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4</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）了解产品是否有打包装箱业务，如何操作；</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5</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）是否涉及工序流转，如何汇报和转移</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操作。</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目标</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需求收集：</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了解与产线相关的条码需求目标有哪些，</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比如</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产品打包</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装箱</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、产品追溯等。</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其他</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特殊业务操作</a:t>
            </a: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收集</a:t>
            </a:r>
            <a:r>
              <a:rPr lang="zh-CN" altLang="en-US"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如</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产</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线计件计时</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、产品组装绑定</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等</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a:t>
            </a:r>
            <a:endParaRPr lang="zh-CN" altLang="zh-CN" sz="1800"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53595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4" y="27004"/>
            <a:ext cx="336318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3.7</a:t>
            </a:r>
            <a:r>
              <a:rPr kumimoji="1" lang="zh-CN" altLang="en-US" sz="2000" dirty="0" smtClean="0">
                <a:solidFill>
                  <a:schemeClr val="bg1"/>
                </a:solidFill>
                <a:latin typeface="微软雅黑" pitchFamily="34" charset="-122"/>
                <a:ea typeface="微软雅黑" pitchFamily="34" charset="-122"/>
              </a:rPr>
              <a:t>实施调研要点指引</a:t>
            </a:r>
            <a:endParaRPr kumimoji="1" lang="zh-CN" altLang="en-US" sz="2000" dirty="0">
              <a:solidFill>
                <a:schemeClr val="bg1"/>
              </a:solidFill>
              <a:latin typeface="微软雅黑" pitchFamily="34" charset="-122"/>
              <a:ea typeface="微软雅黑" pitchFamily="34" charset="-122"/>
            </a:endParaRPr>
          </a:p>
        </p:txBody>
      </p:sp>
      <p:grpSp>
        <p:nvGrpSpPr>
          <p:cNvPr id="9" name="组合 9"/>
          <p:cNvGrpSpPr/>
          <p:nvPr/>
        </p:nvGrpSpPr>
        <p:grpSpPr>
          <a:xfrm>
            <a:off x="283850" y="701334"/>
            <a:ext cx="8166537" cy="488924"/>
            <a:chOff x="3995936" y="1628800"/>
            <a:chExt cx="10891654" cy="936662"/>
          </a:xfrm>
        </p:grpSpPr>
        <p:sp>
          <p:nvSpPr>
            <p:cNvPr id="10" name="矩形​​ 10"/>
            <p:cNvSpPr/>
            <p:nvPr/>
          </p:nvSpPr>
          <p:spPr>
            <a:xfrm>
              <a:off x="5364730" y="1628800"/>
              <a:ext cx="8517648" cy="935704"/>
            </a:xfrm>
            <a:prstGeom prst="rect">
              <a:avLst/>
            </a:prstGeom>
            <a:gradFill flip="none" rotWithShape="1">
              <a:gsLst>
                <a:gs pos="0">
                  <a:schemeClr val="accent5">
                    <a:lumMod val="60000"/>
                    <a:lumOff val="40000"/>
                    <a:alpha val="67000"/>
                  </a:schemeClr>
                </a:gs>
                <a:gs pos="100000">
                  <a:schemeClr val="accent5">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a:solidFill>
                  <a:srgbClr val="FFFFFF"/>
                </a:solidFill>
              </a:endParaRPr>
            </a:p>
          </p:txBody>
        </p:sp>
        <p:sp>
          <p:nvSpPr>
            <p:cNvPr id="13" name="圆角矩形​​ 11"/>
            <p:cNvSpPr/>
            <p:nvPr/>
          </p:nvSpPr>
          <p:spPr>
            <a:xfrm>
              <a:off x="3995936" y="1628800"/>
              <a:ext cx="1584753" cy="936104"/>
            </a:xfrm>
            <a:prstGeom prst="roundRect">
              <a:avLst>
                <a:gd name="adj" fmla="val 12760"/>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1350" dirty="0" smtClean="0">
                  <a:solidFill>
                    <a:srgbClr val="FFFFFF"/>
                  </a:solidFill>
                </a:rPr>
                <a:t>其他部门需求调研</a:t>
              </a:r>
              <a:endParaRPr lang="zh-CN" altLang="en-US" sz="1350" dirty="0">
                <a:solidFill>
                  <a:srgbClr val="FFFFFF"/>
                </a:solidFill>
              </a:endParaRPr>
            </a:p>
          </p:txBody>
        </p:sp>
        <p:sp>
          <p:nvSpPr>
            <p:cNvPr id="14" name="TextBox 12"/>
            <p:cNvSpPr txBox="1"/>
            <p:nvPr/>
          </p:nvSpPr>
          <p:spPr>
            <a:xfrm>
              <a:off x="5580051" y="1681022"/>
              <a:ext cx="9307539" cy="884440"/>
            </a:xfrm>
            <a:prstGeom prst="rect">
              <a:avLst/>
            </a:prstGeom>
            <a:noFill/>
            <a:ln w="9525">
              <a:noFill/>
            </a:ln>
          </p:spPr>
          <p:txBody>
            <a:bodyPr wrap="square" anchor="t">
              <a:spAutoFit/>
            </a:bodyPr>
            <a:lstStyle/>
            <a:p>
              <a:r>
                <a:rPr lang="zh-CN" altLang="en-US" sz="1200" b="1" dirty="0" smtClean="0">
                  <a:latin typeface="宋体" panose="02010600030101010101" pitchFamily="2" charset="-122"/>
                </a:rPr>
                <a:t>其他部门一般都是基于管理层提出的条码业务需求，才会针对性地去调研，一般涉及的部门有销售部门、品质部门或工程部门。有相关明确的需求时才去进行调研。</a:t>
              </a:r>
              <a:endParaRPr lang="zh-CN" altLang="en-US" sz="1200" b="1" dirty="0">
                <a:latin typeface="宋体" panose="02010600030101010101" pitchFamily="2" charset="-122"/>
              </a:endParaRPr>
            </a:p>
          </p:txBody>
        </p:sp>
      </p:grpSp>
      <p:sp>
        <p:nvSpPr>
          <p:cNvPr id="2" name="矩形 1"/>
          <p:cNvSpPr/>
          <p:nvPr/>
        </p:nvSpPr>
        <p:spPr>
          <a:xfrm>
            <a:off x="292308" y="1386133"/>
            <a:ext cx="8034728" cy="2769989"/>
          </a:xfrm>
          <a:prstGeom prst="rect">
            <a:avLst/>
          </a:prstGeom>
        </p:spPr>
        <p:txBody>
          <a:bodyPr wrap="square">
            <a:spAutoFit/>
          </a:bodyPr>
          <a:lstStyle/>
          <a:p>
            <a:pPr marL="266700" algn="just">
              <a:lnSpc>
                <a:spcPct val="150000"/>
              </a:lnSpc>
              <a:spcAft>
                <a:spcPts val="0"/>
              </a:spcAft>
            </a:pP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调研对象：</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销售部门、品质</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部门</a:t>
            </a:r>
            <a:endParaRPr lang="zh-CN" altLang="zh-CN" sz="1800" kern="100" dirty="0" smtClean="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smtClean="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调研地点：</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销售办公</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地点</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、品质办公</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地点</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或会议室</a:t>
            </a:r>
            <a:endParaRPr lang="zh-CN" altLang="zh-CN" sz="1800" kern="100" dirty="0" smtClean="0">
              <a:latin typeface="宋体" panose="02010600030101010101" pitchFamily="2" charset="-122"/>
              <a:cs typeface="Times New Roman" panose="02020603050405020304" pitchFamily="18" charset="0"/>
            </a:endParaRPr>
          </a:p>
          <a:p>
            <a:pPr marL="266700" algn="just">
              <a:lnSpc>
                <a:spcPct val="150000"/>
              </a:lnSpc>
              <a:spcAft>
                <a:spcPts val="0"/>
              </a:spcAft>
            </a:pPr>
            <a:r>
              <a:rPr lang="zh-CN" altLang="zh-CN" kern="100" dirty="0" smtClean="0">
                <a:highlight>
                  <a:srgbClr val="FFFF00"/>
                </a:highlight>
                <a:latin typeface="宋体" panose="02010600030101010101" pitchFamily="2" charset="-122"/>
                <a:ea typeface="微软雅黑" panose="020B0503020204020204" pitchFamily="34" charset="-122"/>
                <a:cs typeface="Times New Roman" panose="02020603050405020304" pitchFamily="18" charset="0"/>
              </a:rPr>
              <a:t>调研</a:t>
            </a:r>
            <a:r>
              <a:rPr lang="zh-CN" altLang="zh-CN" kern="100" dirty="0">
                <a:highlight>
                  <a:srgbClr val="FFFF00"/>
                </a:highlight>
                <a:latin typeface="宋体" panose="02010600030101010101" pitchFamily="2" charset="-122"/>
                <a:ea typeface="微软雅黑" panose="020B0503020204020204" pitchFamily="34" charset="-122"/>
                <a:cs typeface="Times New Roman" panose="02020603050405020304" pitchFamily="18" charset="0"/>
              </a:rPr>
              <a:t>内容：</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销售</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相关需求收集：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）产品</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防窜货</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需求了解，当前企业的防窜货如何操作；</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）售后出现退换货返修如何操作。</a:t>
            </a:r>
            <a:endParaRPr lang="zh-CN" altLang="zh-CN" sz="1800" kern="100" dirty="0">
              <a:latin typeface="宋体" panose="02010600030101010101" pitchFamily="2"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zh-CN"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品质</a:t>
            </a:r>
            <a:r>
              <a:rPr lang="zh-CN" altLang="zh-CN" kern="100" dirty="0">
                <a:solidFill>
                  <a:srgbClr val="FF0000"/>
                </a:solidFill>
                <a:latin typeface="宋体" panose="02010600030101010101" pitchFamily="2" charset="-122"/>
                <a:ea typeface="微软雅黑" panose="020B0503020204020204" pitchFamily="34" charset="-122"/>
                <a:cs typeface="Times New Roman" panose="02020603050405020304" pitchFamily="18" charset="0"/>
              </a:rPr>
              <a:t>相关需求收集：</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1</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）产品</a:t>
            </a:r>
            <a:r>
              <a:rPr lang="zh-CN" altLang="zh-CN" kern="100" dirty="0">
                <a:solidFill>
                  <a:srgbClr val="1771EA"/>
                </a:solidFill>
                <a:latin typeface="宋体" panose="02010600030101010101" pitchFamily="2" charset="-122"/>
                <a:ea typeface="微软雅黑" panose="020B0503020204020204" pitchFamily="34" charset="-122"/>
                <a:cs typeface="Times New Roman" panose="02020603050405020304" pitchFamily="18" charset="0"/>
              </a:rPr>
              <a:t>防伪</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需求了解，当前企业的防伪如何操作；</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2</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）产品</a:t>
            </a:r>
            <a:r>
              <a:rPr lang="x-none" altLang="zh-CN" kern="100" dirty="0">
                <a:latin typeface="宋体" panose="02010600030101010101" pitchFamily="2" charset="-122"/>
                <a:ea typeface="微软雅黑" panose="020B0503020204020204" pitchFamily="34" charset="-122"/>
                <a:cs typeface="Times New Roman" panose="02020603050405020304" pitchFamily="18" charset="0"/>
              </a:rPr>
              <a:t>\</a:t>
            </a:r>
            <a:r>
              <a:rPr lang="zh-CN" altLang="zh-CN" kern="100" dirty="0">
                <a:latin typeface="宋体" panose="02010600030101010101" pitchFamily="2" charset="-122"/>
                <a:ea typeface="微软雅黑" panose="020B0503020204020204" pitchFamily="34" charset="-122"/>
                <a:cs typeface="Times New Roman" panose="02020603050405020304" pitchFamily="18" charset="0"/>
              </a:rPr>
              <a:t>原料追溯需求了解，当前企业的追溯如何操作</a:t>
            </a:r>
            <a:r>
              <a:rPr lang="zh-CN" altLang="zh-CN" kern="100" dirty="0" smtClean="0">
                <a:latin typeface="宋体" panose="02010600030101010101" pitchFamily="2" charset="-122"/>
                <a:ea typeface="微软雅黑" panose="020B0503020204020204" pitchFamily="34" charset="-122"/>
                <a:cs typeface="Times New Roman" panose="02020603050405020304" pitchFamily="18" charset="0"/>
              </a:rPr>
              <a:t>。</a:t>
            </a:r>
            <a:endParaRPr lang="en-US" altLang="zh-CN" kern="100" dirty="0" smtClean="0">
              <a:latin typeface="宋体" panose="02010600030101010101" pitchFamily="2" charset="-122"/>
              <a:ea typeface="微软雅黑" panose="020B0503020204020204" pitchFamily="34" charset="-122"/>
              <a:cs typeface="Times New Roman" panose="02020603050405020304" pitchFamily="18" charset="0"/>
            </a:endParaRPr>
          </a:p>
          <a:p>
            <a:pPr marL="552450" indent="-285750" algn="just">
              <a:lnSpc>
                <a:spcPct val="150000"/>
              </a:lnSpc>
              <a:spcAft>
                <a:spcPts val="0"/>
              </a:spcAft>
              <a:buFont typeface="Wingdings" panose="05000000000000000000" pitchFamily="2" charset="2"/>
              <a:buChar char="p"/>
            </a:pPr>
            <a:r>
              <a:rPr lang="zh-CN" altLang="en-US" kern="100" dirty="0" smtClean="0">
                <a:solidFill>
                  <a:srgbClr val="FF0000"/>
                </a:solidFill>
                <a:latin typeface="宋体" panose="02010600030101010101" pitchFamily="2" charset="-122"/>
                <a:ea typeface="微软雅黑" panose="020B0503020204020204" pitchFamily="34" charset="-122"/>
                <a:cs typeface="Times New Roman" panose="02020603050405020304" pitchFamily="18" charset="0"/>
              </a:rPr>
              <a:t>特殊业务需求收集：</a:t>
            </a:r>
            <a:r>
              <a:rPr lang="zh-CN" altLang="en-US" kern="100" dirty="0" smtClean="0">
                <a:latin typeface="宋体" panose="02010600030101010101" pitchFamily="2" charset="-122"/>
                <a:ea typeface="微软雅黑" panose="020B0503020204020204" pitchFamily="34" charset="-122"/>
                <a:cs typeface="Times New Roman" panose="02020603050405020304" pitchFamily="18" charset="0"/>
              </a:rPr>
              <a:t>产品售后返修跟踪记录登记。</a:t>
            </a:r>
            <a:endParaRPr lang="zh-CN" altLang="zh-CN"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0049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3" y="27004"/>
            <a:ext cx="484332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3.8</a:t>
            </a:r>
            <a:r>
              <a:rPr kumimoji="1" lang="zh-CN" altLang="en-US" sz="2000" dirty="0" smtClean="0">
                <a:solidFill>
                  <a:schemeClr val="bg1"/>
                </a:solidFill>
                <a:latin typeface="微软雅黑" pitchFamily="34" charset="-122"/>
                <a:ea typeface="微软雅黑" pitchFamily="34" charset="-122"/>
              </a:rPr>
              <a:t>如何规划蓝图，合理利用模板</a:t>
            </a:r>
            <a:endParaRPr kumimoji="1" lang="zh-CN" altLang="en-US" sz="2000" dirty="0">
              <a:solidFill>
                <a:schemeClr val="bg1"/>
              </a:solidFill>
              <a:latin typeface="微软雅黑" pitchFamily="34" charset="-122"/>
              <a:ea typeface="微软雅黑" pitchFamily="34" charset="-122"/>
            </a:endParaRPr>
          </a:p>
        </p:txBody>
      </p:sp>
      <p:graphicFrame>
        <p:nvGraphicFramePr>
          <p:cNvPr id="3" name="对象 2">
            <a:hlinkClick r:id="" action="ppaction://ole?verb=1"/>
          </p:cNvPr>
          <p:cNvGraphicFramePr>
            <a:graphicFrameLocks noChangeAspect="1"/>
          </p:cNvGraphicFramePr>
          <p:nvPr>
            <p:extLst>
              <p:ext uri="{D42A27DB-BD31-4B8C-83A1-F6EECF244321}">
                <p14:modId xmlns:p14="http://schemas.microsoft.com/office/powerpoint/2010/main" val="3189785756"/>
              </p:ext>
            </p:extLst>
          </p:nvPr>
        </p:nvGraphicFramePr>
        <p:xfrm>
          <a:off x="5366480" y="4093608"/>
          <a:ext cx="914400" cy="792163"/>
        </p:xfrm>
        <a:graphic>
          <a:graphicData uri="http://schemas.openxmlformats.org/presentationml/2006/ole">
            <mc:AlternateContent xmlns:mc="http://schemas.openxmlformats.org/markup-compatibility/2006">
              <mc:Choice xmlns:v="urn:schemas-microsoft-com:vml" Requires="v">
                <p:oleObj spid="_x0000_s3174" name="文档" showAsIcon="1" r:id="rId4" imgW="914400" imgH="792360" progId="Word.Document.12">
                  <p:embed/>
                </p:oleObj>
              </mc:Choice>
              <mc:Fallback>
                <p:oleObj name="文档" showAsIcon="1" r:id="rId4" imgW="914400" imgH="792360" progId="Word.Document.12">
                  <p:embed/>
                  <p:pic>
                    <p:nvPicPr>
                      <p:cNvPr id="3" name="对象 2">
                        <a:hlinkClick r:id="" action="ppaction://ole?verb=1"/>
                      </p:cNvPr>
                      <p:cNvPicPr/>
                      <p:nvPr/>
                    </p:nvPicPr>
                    <p:blipFill>
                      <a:blip r:embed="rId5"/>
                      <a:stretch>
                        <a:fillRect/>
                      </a:stretch>
                    </p:blipFill>
                    <p:spPr>
                      <a:xfrm>
                        <a:off x="5366480" y="4093608"/>
                        <a:ext cx="914400" cy="792163"/>
                      </a:xfrm>
                      <a:prstGeom prst="rect">
                        <a:avLst/>
                      </a:prstGeom>
                    </p:spPr>
                  </p:pic>
                </p:oleObj>
              </mc:Fallback>
            </mc:AlternateContent>
          </a:graphicData>
        </a:graphic>
      </p:graphicFrame>
      <p:graphicFrame>
        <p:nvGraphicFramePr>
          <p:cNvPr id="4" name="对象 3">
            <a:hlinkClick r:id="" action="ppaction://ole?verb=2"/>
          </p:cNvPr>
          <p:cNvGraphicFramePr>
            <a:graphicFrameLocks noChangeAspect="1"/>
          </p:cNvGraphicFramePr>
          <p:nvPr>
            <p:extLst/>
          </p:nvPr>
        </p:nvGraphicFramePr>
        <p:xfrm>
          <a:off x="6573187" y="4086114"/>
          <a:ext cx="914400" cy="792163"/>
        </p:xfrm>
        <a:graphic>
          <a:graphicData uri="http://schemas.openxmlformats.org/presentationml/2006/ole">
            <mc:AlternateContent xmlns:mc="http://schemas.openxmlformats.org/markup-compatibility/2006">
              <mc:Choice xmlns:v="urn:schemas-microsoft-com:vml" Requires="v">
                <p:oleObj spid="_x0000_s3175" name="演示文稿" showAsIcon="1" r:id="rId6" imgW="914400" imgH="792360" progId="PowerPoint.Show.12">
                  <p:embed/>
                </p:oleObj>
              </mc:Choice>
              <mc:Fallback>
                <p:oleObj name="演示文稿" showAsIcon="1" r:id="rId6" imgW="914400" imgH="792360" progId="PowerPoint.Show.12">
                  <p:embed/>
                  <p:pic>
                    <p:nvPicPr>
                      <p:cNvPr id="4" name="对象 3">
                        <a:hlinkClick r:id="" action="ppaction://ole?verb=2"/>
                      </p:cNvPr>
                      <p:cNvPicPr/>
                      <p:nvPr/>
                    </p:nvPicPr>
                    <p:blipFill>
                      <a:blip r:embed="rId7"/>
                      <a:stretch>
                        <a:fillRect/>
                      </a:stretch>
                    </p:blipFill>
                    <p:spPr>
                      <a:xfrm>
                        <a:off x="6573187" y="4086114"/>
                        <a:ext cx="914400" cy="792163"/>
                      </a:xfrm>
                      <a:prstGeom prst="rect">
                        <a:avLst/>
                      </a:prstGeom>
                    </p:spPr>
                  </p:pic>
                </p:oleObj>
              </mc:Fallback>
            </mc:AlternateContent>
          </a:graphicData>
        </a:graphic>
      </p:graphicFrame>
      <p:sp>
        <p:nvSpPr>
          <p:cNvPr id="7" name="圆角矩形 6"/>
          <p:cNvSpPr/>
          <p:nvPr/>
        </p:nvSpPr>
        <p:spPr>
          <a:xfrm>
            <a:off x="1980694" y="3999733"/>
            <a:ext cx="1885950" cy="7988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lnSpc>
                <a:spcPct val="150000"/>
              </a:lnSpc>
              <a:spcAft>
                <a:spcPts val="0"/>
              </a:spcAft>
            </a:pPr>
            <a:r>
              <a:rPr lang="zh-CN" altLang="en-US" b="1" kern="100" dirty="0" smtClean="0">
                <a:latin typeface="宋体" panose="02010600030101010101" pitchFamily="2" charset="-122"/>
                <a:ea typeface="微软雅黑" panose="020B0503020204020204" pitchFamily="34" charset="-122"/>
                <a:cs typeface="Times New Roman" panose="02020603050405020304" pitchFamily="18" charset="0"/>
              </a:rPr>
              <a:t>蓝图方案模板举例</a:t>
            </a:r>
            <a:endParaRPr lang="zh-CN" altLang="zh-CN" sz="1800" kern="100" dirty="0">
              <a:latin typeface="宋体" panose="02010600030101010101" pitchFamily="2" charset="-122"/>
              <a:cs typeface="Times New Roman" panose="02020603050405020304" pitchFamily="18" charset="0"/>
            </a:endParaRPr>
          </a:p>
        </p:txBody>
      </p:sp>
      <p:sp>
        <p:nvSpPr>
          <p:cNvPr id="8" name="右箭头 7"/>
          <p:cNvSpPr/>
          <p:nvPr/>
        </p:nvSpPr>
        <p:spPr>
          <a:xfrm>
            <a:off x="4054301" y="4156832"/>
            <a:ext cx="978408" cy="4846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圆角矩形​​ 11"/>
          <p:cNvSpPr/>
          <p:nvPr/>
        </p:nvSpPr>
        <p:spPr>
          <a:xfrm>
            <a:off x="283850" y="701334"/>
            <a:ext cx="1188244" cy="488633"/>
          </a:xfrm>
          <a:prstGeom prst="roundRect">
            <a:avLst>
              <a:gd name="adj" fmla="val 12760"/>
            </a:avLst>
          </a:prstGeom>
          <a:solidFill>
            <a:schemeClr val="accent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1350" dirty="0" smtClean="0">
                <a:solidFill>
                  <a:srgbClr val="FFFFFF"/>
                </a:solidFill>
              </a:rPr>
              <a:t>蓝图规划注意事项</a:t>
            </a:r>
            <a:endParaRPr lang="zh-CN" altLang="en-US" sz="1350" dirty="0">
              <a:solidFill>
                <a:srgbClr val="FFFFFF"/>
              </a:solidFill>
            </a:endParaRPr>
          </a:p>
        </p:txBody>
      </p:sp>
      <p:sp>
        <p:nvSpPr>
          <p:cNvPr id="15" name="文本框 14"/>
          <p:cNvSpPr txBox="1"/>
          <p:nvPr/>
        </p:nvSpPr>
        <p:spPr>
          <a:xfrm>
            <a:off x="565777" y="1331873"/>
            <a:ext cx="8216427" cy="3077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需求匹配：结合调研需求，匹配产品功能清单，按照功能清单的支持程度，规划业务操作场景。</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65777" y="1837410"/>
            <a:ext cx="8087232" cy="5232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需求筛选：规划蓝图以核心需求为主，边缘需求或基层需求为辅，并非调研报告里收集提炼的需求都需要规划实现</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65777" y="2477857"/>
            <a:ext cx="8008597" cy="738664"/>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规划思路：（</a:t>
            </a:r>
            <a:r>
              <a:rPr lang="en-US" altLang="zh-CN" dirty="0" smtClean="0">
                <a:solidFill>
                  <a:schemeClr val="tx2">
                    <a:lumMod val="75000"/>
                  </a:schemeClr>
                </a:solidFill>
                <a:latin typeface="微软雅黑" panose="020B0503020204020204" pitchFamily="34" charset="-122"/>
                <a:ea typeface="微软雅黑" panose="020B0503020204020204" pitchFamily="34" charset="-122"/>
              </a:rPr>
              <a:t>1</a:t>
            </a: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）以金蝶云条码业务单据流转为导向，不要陷入所有的业务单据流转都要通过条码来实现的误区，应优先考虑正向单据的条码实现方式，退货和其他出入库等非常用的业务不建议启用条码采集；（</a:t>
            </a:r>
            <a:r>
              <a:rPr lang="en-US" altLang="zh-CN" dirty="0" smtClean="0">
                <a:solidFill>
                  <a:schemeClr val="tx2">
                    <a:lumMod val="75000"/>
                  </a:schemeClr>
                </a:solidFill>
                <a:latin typeface="微软雅黑" panose="020B0503020204020204" pitchFamily="34" charset="-122"/>
                <a:ea typeface="微软雅黑" panose="020B0503020204020204" pitchFamily="34" charset="-122"/>
              </a:rPr>
              <a:t>2</a:t>
            </a: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）再考虑每一个场景中尽量减少的操作步骤。</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305525" y="1428616"/>
            <a:ext cx="184638" cy="184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9" name="矩形 18"/>
          <p:cNvSpPr/>
          <p:nvPr/>
        </p:nvSpPr>
        <p:spPr>
          <a:xfrm>
            <a:off x="305525" y="1929743"/>
            <a:ext cx="184638" cy="1846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0" name="矩形 19"/>
          <p:cNvSpPr/>
          <p:nvPr/>
        </p:nvSpPr>
        <p:spPr>
          <a:xfrm>
            <a:off x="305525" y="2565780"/>
            <a:ext cx="184638" cy="18466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1" name="文本框 20"/>
          <p:cNvSpPr txBox="1"/>
          <p:nvPr/>
        </p:nvSpPr>
        <p:spPr>
          <a:xfrm>
            <a:off x="568276" y="3353913"/>
            <a:ext cx="8087232" cy="5232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蓝图框架：因为条码的使用对象是基层仓管员，很多人员的理解能力都停留在操作层面上，因此，蓝图编写务必要体现操作场景，用于简单明了说明不同岗位人员的工作职责和操作的步骤。</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308024" y="3446246"/>
            <a:ext cx="184638" cy="1846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3746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3" y="27004"/>
            <a:ext cx="4843320"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3.9</a:t>
            </a:r>
            <a:r>
              <a:rPr kumimoji="1" lang="zh-CN" altLang="en-US" sz="2000" dirty="0" smtClean="0">
                <a:solidFill>
                  <a:schemeClr val="bg1"/>
                </a:solidFill>
                <a:latin typeface="微软雅黑" pitchFamily="34" charset="-122"/>
                <a:ea typeface="微软雅黑" pitchFamily="34" charset="-122"/>
              </a:rPr>
              <a:t>短平快蓝图调研与实施</a:t>
            </a:r>
            <a:r>
              <a:rPr kumimoji="1" lang="zh-CN" altLang="en-US" sz="2000" dirty="0">
                <a:solidFill>
                  <a:schemeClr val="bg1"/>
                </a:solidFill>
                <a:latin typeface="微软雅黑" pitchFamily="34" charset="-122"/>
                <a:ea typeface="微软雅黑" pitchFamily="34" charset="-122"/>
              </a:rPr>
              <a:t>指导</a:t>
            </a:r>
          </a:p>
        </p:txBody>
      </p:sp>
      <p:pic>
        <p:nvPicPr>
          <p:cNvPr id="6" name="图片 5"/>
          <p:cNvPicPr>
            <a:picLocks noChangeAspect="1"/>
          </p:cNvPicPr>
          <p:nvPr/>
        </p:nvPicPr>
        <p:blipFill>
          <a:blip r:embed="rId3"/>
          <a:stretch>
            <a:fillRect/>
          </a:stretch>
        </p:blipFill>
        <p:spPr>
          <a:xfrm>
            <a:off x="905933" y="438385"/>
            <a:ext cx="6793620" cy="4645848"/>
          </a:xfrm>
          <a:prstGeom prst="rect">
            <a:avLst/>
          </a:prstGeom>
        </p:spPr>
      </p:pic>
    </p:spTree>
    <p:extLst>
      <p:ext uri="{BB962C8B-B14F-4D97-AF65-F5344CB8AC3E}">
        <p14:creationId xmlns:p14="http://schemas.microsoft.com/office/powerpoint/2010/main" val="955806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系统功能特性</a:t>
            </a:r>
            <a:endParaRPr kumimoji="1" lang="zh-CN" altLang="en-US" sz="3600" dirty="0"/>
          </a:p>
        </p:txBody>
      </p:sp>
    </p:spTree>
    <p:extLst>
      <p:ext uri="{BB962C8B-B14F-4D97-AF65-F5344CB8AC3E}">
        <p14:creationId xmlns:p14="http://schemas.microsoft.com/office/powerpoint/2010/main" val="748226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191434" y="555526"/>
            <a:ext cx="677094" cy="284691"/>
          </a:xfrm>
          <a:prstGeom prst="rect">
            <a:avLst/>
          </a:prstGeom>
        </p:spPr>
        <p:txBody>
          <a:bodyPr wrap="none" lIns="68573" tIns="34289" rIns="68573" bIns="34289">
            <a:spAutoFit/>
          </a:bodyPr>
          <a:lstStyle/>
          <a:p>
            <a:pPr defTabSz="685715" fontAlgn="auto">
              <a:spcBef>
                <a:spcPts val="0"/>
              </a:spcBef>
              <a:spcAft>
                <a:spcPts val="0"/>
              </a:spcAft>
            </a:pPr>
            <a:r>
              <a:rPr lang="zh-CN" altLang="en-US" sz="1400" b="1" dirty="0" smtClean="0">
                <a:solidFill>
                  <a:srgbClr val="0060C0">
                    <a:lumMod val="75000"/>
                  </a:srgbClr>
                </a:solidFill>
                <a:latin typeface="微软雅黑" pitchFamily="34" charset="-122"/>
                <a:ea typeface="微软雅黑" pitchFamily="34" charset="-122"/>
              </a:rPr>
              <a:t>移动端</a:t>
            </a:r>
            <a:endParaRPr lang="zh-CN" altLang="en-US" sz="1400" b="1" dirty="0">
              <a:solidFill>
                <a:srgbClr val="0060C0">
                  <a:lumMod val="75000"/>
                </a:srgbClr>
              </a:solidFill>
              <a:latin typeface="微软雅黑" pitchFamily="34" charset="-122"/>
              <a:ea typeface="微软雅黑" pitchFamily="34" charset="-122"/>
            </a:endParaRPr>
          </a:p>
        </p:txBody>
      </p:sp>
      <p:cxnSp>
        <p:nvCxnSpPr>
          <p:cNvPr id="41" name="直接连接符 40"/>
          <p:cNvCxnSpPr/>
          <p:nvPr/>
        </p:nvCxnSpPr>
        <p:spPr>
          <a:xfrm>
            <a:off x="1272180" y="854293"/>
            <a:ext cx="49936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Freeform 9"/>
          <p:cNvSpPr>
            <a:spLocks noEditPoints="1"/>
          </p:cNvSpPr>
          <p:nvPr/>
        </p:nvSpPr>
        <p:spPr bwMode="auto">
          <a:xfrm>
            <a:off x="611560" y="555530"/>
            <a:ext cx="377552" cy="593123"/>
          </a:xfrm>
          <a:custGeom>
            <a:avLst/>
            <a:gdLst>
              <a:gd name="T0" fmla="*/ 225 w 450"/>
              <a:gd name="T1" fmla="*/ 700 h 800"/>
              <a:gd name="T2" fmla="*/ 275 w 450"/>
              <a:gd name="T3" fmla="*/ 650 h 800"/>
              <a:gd name="T4" fmla="*/ 225 w 450"/>
              <a:gd name="T5" fmla="*/ 600 h 800"/>
              <a:gd name="T6" fmla="*/ 175 w 450"/>
              <a:gd name="T7" fmla="*/ 650 h 800"/>
              <a:gd name="T8" fmla="*/ 225 w 450"/>
              <a:gd name="T9" fmla="*/ 700 h 800"/>
              <a:gd name="T10" fmla="*/ 350 w 450"/>
              <a:gd name="T11" fmla="*/ 0 h 800"/>
              <a:gd name="T12" fmla="*/ 100 w 450"/>
              <a:gd name="T13" fmla="*/ 0 h 800"/>
              <a:gd name="T14" fmla="*/ 0 w 450"/>
              <a:gd name="T15" fmla="*/ 100 h 800"/>
              <a:gd name="T16" fmla="*/ 0 w 450"/>
              <a:gd name="T17" fmla="*/ 700 h 800"/>
              <a:gd name="T18" fmla="*/ 100 w 450"/>
              <a:gd name="T19" fmla="*/ 800 h 800"/>
              <a:gd name="T20" fmla="*/ 350 w 450"/>
              <a:gd name="T21" fmla="*/ 800 h 800"/>
              <a:gd name="T22" fmla="*/ 450 w 450"/>
              <a:gd name="T23" fmla="*/ 700 h 800"/>
              <a:gd name="T24" fmla="*/ 450 w 450"/>
              <a:gd name="T25" fmla="*/ 100 h 800"/>
              <a:gd name="T26" fmla="*/ 350 w 450"/>
              <a:gd name="T27" fmla="*/ 0 h 800"/>
              <a:gd name="T28" fmla="*/ 400 w 450"/>
              <a:gd name="T29" fmla="*/ 700 h 800"/>
              <a:gd name="T30" fmla="*/ 350 w 450"/>
              <a:gd name="T31" fmla="*/ 750 h 800"/>
              <a:gd name="T32" fmla="*/ 100 w 450"/>
              <a:gd name="T33" fmla="*/ 750 h 800"/>
              <a:gd name="T34" fmla="*/ 50 w 450"/>
              <a:gd name="T35" fmla="*/ 700 h 800"/>
              <a:gd name="T36" fmla="*/ 50 w 450"/>
              <a:gd name="T37" fmla="*/ 550 h 800"/>
              <a:gd name="T38" fmla="*/ 400 w 450"/>
              <a:gd name="T39" fmla="*/ 550 h 800"/>
              <a:gd name="T40" fmla="*/ 400 w 450"/>
              <a:gd name="T41" fmla="*/ 700 h 800"/>
              <a:gd name="T42" fmla="*/ 400 w 450"/>
              <a:gd name="T43" fmla="*/ 500 h 800"/>
              <a:gd name="T44" fmla="*/ 50 w 450"/>
              <a:gd name="T45" fmla="*/ 500 h 800"/>
              <a:gd name="T46" fmla="*/ 50 w 450"/>
              <a:gd name="T47" fmla="*/ 175 h 800"/>
              <a:gd name="T48" fmla="*/ 400 w 450"/>
              <a:gd name="T49" fmla="*/ 175 h 800"/>
              <a:gd name="T50" fmla="*/ 400 w 450"/>
              <a:gd name="T51" fmla="*/ 500 h 800"/>
              <a:gd name="T52" fmla="*/ 400 w 450"/>
              <a:gd name="T53" fmla="*/ 125 h 800"/>
              <a:gd name="T54" fmla="*/ 50 w 450"/>
              <a:gd name="T55" fmla="*/ 125 h 800"/>
              <a:gd name="T56" fmla="*/ 50 w 450"/>
              <a:gd name="T57" fmla="*/ 100 h 800"/>
              <a:gd name="T58" fmla="*/ 100 w 450"/>
              <a:gd name="T59" fmla="*/ 50 h 800"/>
              <a:gd name="T60" fmla="*/ 350 w 450"/>
              <a:gd name="T61" fmla="*/ 50 h 800"/>
              <a:gd name="T62" fmla="*/ 400 w 450"/>
              <a:gd name="T63" fmla="*/ 100 h 800"/>
              <a:gd name="T64" fmla="*/ 400 w 450"/>
              <a:gd name="T65" fmla="*/ 12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0" h="800">
                <a:moveTo>
                  <a:pt x="225" y="700"/>
                </a:moveTo>
                <a:cubicBezTo>
                  <a:pt x="253" y="700"/>
                  <a:pt x="275" y="678"/>
                  <a:pt x="275" y="650"/>
                </a:cubicBezTo>
                <a:cubicBezTo>
                  <a:pt x="275" y="622"/>
                  <a:pt x="253" y="600"/>
                  <a:pt x="225" y="600"/>
                </a:cubicBezTo>
                <a:cubicBezTo>
                  <a:pt x="197" y="600"/>
                  <a:pt x="175" y="622"/>
                  <a:pt x="175" y="650"/>
                </a:cubicBezTo>
                <a:cubicBezTo>
                  <a:pt x="175" y="678"/>
                  <a:pt x="197" y="700"/>
                  <a:pt x="225" y="700"/>
                </a:cubicBezTo>
                <a:close/>
                <a:moveTo>
                  <a:pt x="350" y="0"/>
                </a:moveTo>
                <a:cubicBezTo>
                  <a:pt x="100" y="0"/>
                  <a:pt x="100" y="0"/>
                  <a:pt x="100" y="0"/>
                </a:cubicBezTo>
                <a:cubicBezTo>
                  <a:pt x="45" y="0"/>
                  <a:pt x="0" y="45"/>
                  <a:pt x="0" y="100"/>
                </a:cubicBezTo>
                <a:cubicBezTo>
                  <a:pt x="0" y="700"/>
                  <a:pt x="0" y="700"/>
                  <a:pt x="0" y="700"/>
                </a:cubicBezTo>
                <a:cubicBezTo>
                  <a:pt x="0" y="755"/>
                  <a:pt x="45" y="800"/>
                  <a:pt x="100" y="800"/>
                </a:cubicBezTo>
                <a:cubicBezTo>
                  <a:pt x="350" y="800"/>
                  <a:pt x="350" y="800"/>
                  <a:pt x="350" y="800"/>
                </a:cubicBezTo>
                <a:cubicBezTo>
                  <a:pt x="405" y="800"/>
                  <a:pt x="450" y="755"/>
                  <a:pt x="450" y="700"/>
                </a:cubicBezTo>
                <a:cubicBezTo>
                  <a:pt x="450" y="100"/>
                  <a:pt x="450" y="100"/>
                  <a:pt x="450" y="100"/>
                </a:cubicBezTo>
                <a:cubicBezTo>
                  <a:pt x="450" y="45"/>
                  <a:pt x="405" y="0"/>
                  <a:pt x="350" y="0"/>
                </a:cubicBezTo>
                <a:close/>
                <a:moveTo>
                  <a:pt x="400" y="700"/>
                </a:moveTo>
                <a:cubicBezTo>
                  <a:pt x="400" y="728"/>
                  <a:pt x="378" y="750"/>
                  <a:pt x="350" y="750"/>
                </a:cubicBezTo>
                <a:cubicBezTo>
                  <a:pt x="100" y="750"/>
                  <a:pt x="100" y="750"/>
                  <a:pt x="100" y="750"/>
                </a:cubicBezTo>
                <a:cubicBezTo>
                  <a:pt x="72" y="750"/>
                  <a:pt x="50" y="728"/>
                  <a:pt x="50" y="700"/>
                </a:cubicBezTo>
                <a:cubicBezTo>
                  <a:pt x="50" y="550"/>
                  <a:pt x="50" y="550"/>
                  <a:pt x="50" y="550"/>
                </a:cubicBezTo>
                <a:cubicBezTo>
                  <a:pt x="400" y="550"/>
                  <a:pt x="400" y="550"/>
                  <a:pt x="400" y="550"/>
                </a:cubicBezTo>
                <a:lnTo>
                  <a:pt x="400" y="700"/>
                </a:lnTo>
                <a:close/>
                <a:moveTo>
                  <a:pt x="400" y="500"/>
                </a:moveTo>
                <a:cubicBezTo>
                  <a:pt x="50" y="500"/>
                  <a:pt x="50" y="500"/>
                  <a:pt x="50" y="500"/>
                </a:cubicBezTo>
                <a:cubicBezTo>
                  <a:pt x="50" y="175"/>
                  <a:pt x="50" y="175"/>
                  <a:pt x="50" y="175"/>
                </a:cubicBezTo>
                <a:cubicBezTo>
                  <a:pt x="400" y="175"/>
                  <a:pt x="400" y="175"/>
                  <a:pt x="400" y="175"/>
                </a:cubicBezTo>
                <a:lnTo>
                  <a:pt x="400" y="500"/>
                </a:lnTo>
                <a:close/>
                <a:moveTo>
                  <a:pt x="400" y="125"/>
                </a:moveTo>
                <a:cubicBezTo>
                  <a:pt x="50" y="125"/>
                  <a:pt x="50" y="125"/>
                  <a:pt x="50" y="125"/>
                </a:cubicBezTo>
                <a:cubicBezTo>
                  <a:pt x="50" y="100"/>
                  <a:pt x="50" y="100"/>
                  <a:pt x="50" y="100"/>
                </a:cubicBezTo>
                <a:cubicBezTo>
                  <a:pt x="50" y="72"/>
                  <a:pt x="72" y="50"/>
                  <a:pt x="100" y="50"/>
                </a:cubicBezTo>
                <a:cubicBezTo>
                  <a:pt x="350" y="50"/>
                  <a:pt x="350" y="50"/>
                  <a:pt x="350" y="50"/>
                </a:cubicBezTo>
                <a:cubicBezTo>
                  <a:pt x="378" y="50"/>
                  <a:pt x="400" y="72"/>
                  <a:pt x="400" y="100"/>
                </a:cubicBezTo>
                <a:lnTo>
                  <a:pt x="400" y="125"/>
                </a:lnTo>
                <a:close/>
              </a:path>
            </a:pathLst>
          </a:custGeom>
          <a:solidFill>
            <a:schemeClr val="accent1">
              <a:lumMod val="75000"/>
            </a:schemeClr>
          </a:solidFill>
          <a:ln>
            <a:noFill/>
          </a:ln>
        </p:spPr>
        <p:txBody>
          <a:bodyPr vert="horz" wrap="square" lIns="91432" tIns="45716" rIns="91432" bIns="45716" numCol="1" anchor="t" anchorCtr="0" compatLnSpc="1">
            <a:prstTxWarp prst="textNoShape">
              <a:avLst/>
            </a:prstTxWarp>
          </a:bodyPr>
          <a:lstStyle/>
          <a:p>
            <a:endParaRPr lang="zh-CN" altLang="en-US" sz="1400">
              <a:solidFill>
                <a:srgbClr val="000000"/>
              </a:solidFill>
              <a:latin typeface="宋体" charset="-122"/>
              <a:ea typeface="宋体" charset="-122"/>
            </a:endParaRPr>
          </a:p>
        </p:txBody>
      </p:sp>
      <p:sp>
        <p:nvSpPr>
          <p:cNvPr id="2" name="矩形 1"/>
          <p:cNvSpPr/>
          <p:nvPr/>
        </p:nvSpPr>
        <p:spPr>
          <a:xfrm>
            <a:off x="1115616" y="915566"/>
            <a:ext cx="7416824" cy="1477328"/>
          </a:xfrm>
          <a:prstGeom prst="rect">
            <a:avLst/>
          </a:prstGeom>
        </p:spPr>
        <p:txBody>
          <a:bodyPr wrap="square">
            <a:spAutoFit/>
          </a:bodyPr>
          <a:lstStyle/>
          <a:p>
            <a:pPr marL="171450" indent="-171450">
              <a:lnSpc>
                <a:spcPct val="150000"/>
              </a:lnSpc>
              <a:buFont typeface="Wingdings" panose="05000000000000000000" pitchFamily="2" charset="2"/>
              <a:buChar char="Ø"/>
            </a:pPr>
            <a:r>
              <a:rPr lang="zh-CN" altLang="en-US" sz="1200" dirty="0" smtClean="0">
                <a:latin typeface="微软雅黑" pitchFamily="34" charset="-122"/>
                <a:ea typeface="微软雅黑" pitchFamily="34" charset="-122"/>
              </a:rPr>
              <a:t>同时支持</a:t>
            </a:r>
            <a:r>
              <a:rPr lang="en-US" altLang="zh-CN" sz="1200" dirty="0">
                <a:latin typeface="微软雅黑" pitchFamily="34" charset="-122"/>
                <a:ea typeface="微软雅黑" pitchFamily="34" charset="-122"/>
              </a:rPr>
              <a:t>wince</a:t>
            </a:r>
            <a:r>
              <a:rPr lang="zh-CN" altLang="en-US" sz="1200" dirty="0" smtClean="0">
                <a:latin typeface="微软雅黑" pitchFamily="34" charset="-122"/>
                <a:ea typeface="微软雅黑" pitchFamily="34" charset="-122"/>
              </a:rPr>
              <a:t>系统的</a:t>
            </a:r>
            <a:r>
              <a:rPr lang="en-US" altLang="zh-CN" sz="1200" dirty="0" smtClean="0">
                <a:latin typeface="微软雅黑" pitchFamily="34" charset="-122"/>
                <a:ea typeface="微软雅黑" pitchFamily="34" charset="-122"/>
              </a:rPr>
              <a:t>PDA4.0</a:t>
            </a:r>
            <a:r>
              <a:rPr lang="zh-CN" altLang="en-US" sz="1200" dirty="0" smtClean="0">
                <a:latin typeface="微软雅黑" pitchFamily="34" charset="-122"/>
                <a:ea typeface="微软雅黑" pitchFamily="34" charset="-122"/>
              </a:rPr>
              <a:t>版本和安卓端</a:t>
            </a:r>
            <a:r>
              <a:rPr lang="en-US" altLang="zh-CN" sz="1200" dirty="0" smtClean="0">
                <a:latin typeface="微软雅黑" pitchFamily="34" charset="-122"/>
                <a:ea typeface="微软雅黑" pitchFamily="34" charset="-122"/>
              </a:rPr>
              <a:t>PDA</a:t>
            </a:r>
            <a:r>
              <a:rPr lang="zh-CN" altLang="en-US" sz="1200" dirty="0" smtClean="0">
                <a:latin typeface="微软雅黑" pitchFamily="34" charset="-122"/>
                <a:ea typeface="微软雅黑" pitchFamily="34" charset="-122"/>
              </a:rPr>
              <a:t>（或手机）扫描</a:t>
            </a:r>
            <a:r>
              <a:rPr lang="zh-CN" altLang="en-US" sz="1200" dirty="0">
                <a:latin typeface="微软雅黑" pitchFamily="34" charset="-122"/>
                <a:ea typeface="微软雅黑" pitchFamily="34" charset="-122"/>
              </a:rPr>
              <a:t>条码，</a:t>
            </a:r>
            <a:r>
              <a:rPr lang="zh-CN" altLang="en-US" sz="1200" dirty="0" smtClean="0">
                <a:latin typeface="微软雅黑" pitchFamily="34" charset="-122"/>
                <a:ea typeface="微软雅黑" pitchFamily="34" charset="-122"/>
              </a:rPr>
              <a:t>完成采集作业；</a:t>
            </a:r>
            <a:endParaRPr lang="en-US" altLang="zh-CN" sz="1200" dirty="0">
              <a:latin typeface="微软雅黑" pitchFamily="34" charset="-122"/>
              <a:ea typeface="微软雅黑" pitchFamily="34" charset="-122"/>
            </a:endParaRPr>
          </a:p>
          <a:p>
            <a:pPr marL="171450" indent="-171450">
              <a:lnSpc>
                <a:spcPct val="200000"/>
              </a:lnSpc>
              <a:buFont typeface="Wingdings" panose="05000000000000000000" pitchFamily="2" charset="2"/>
              <a:buChar char="Ø"/>
            </a:pPr>
            <a:r>
              <a:rPr lang="zh-CN" altLang="en-US" sz="1200" dirty="0" smtClean="0">
                <a:latin typeface="微软雅黑" pitchFamily="34" charset="-122"/>
                <a:ea typeface="微软雅黑" pitchFamily="34" charset="-122"/>
              </a:rPr>
              <a:t>优化移动</a:t>
            </a:r>
            <a:r>
              <a:rPr lang="zh-CN" altLang="en-US" sz="1200" dirty="0">
                <a:latin typeface="微软雅黑" pitchFamily="34" charset="-122"/>
                <a:ea typeface="微软雅黑" pitchFamily="34" charset="-122"/>
              </a:rPr>
              <a:t>端</a:t>
            </a:r>
            <a:r>
              <a:rPr lang="zh-CN" altLang="en-US" sz="1200" dirty="0" smtClean="0">
                <a:latin typeface="微软雅黑" pitchFamily="34" charset="-122"/>
                <a:ea typeface="微软雅黑" pitchFamily="34" charset="-122"/>
              </a:rPr>
              <a:t>性能</a:t>
            </a:r>
            <a:r>
              <a:rPr lang="zh-CN" altLang="en-US" sz="1200" dirty="0">
                <a:latin typeface="微软雅黑" pitchFamily="34" charset="-122"/>
                <a:ea typeface="微软雅黑" pitchFamily="34" charset="-122"/>
              </a:rPr>
              <a:t>，提高扫描</a:t>
            </a:r>
            <a:r>
              <a:rPr lang="zh-CN" altLang="en-US" sz="1200" dirty="0" smtClean="0">
                <a:latin typeface="微软雅黑" pitchFamily="34" charset="-122"/>
                <a:ea typeface="微软雅黑" pitchFamily="34" charset="-122"/>
              </a:rPr>
              <a:t>速率、页面展示更合理；</a:t>
            </a:r>
            <a:endParaRPr lang="en-US" altLang="zh-CN" sz="1200" dirty="0" smtClean="0">
              <a:latin typeface="微软雅黑" pitchFamily="34" charset="-122"/>
              <a:ea typeface="微软雅黑" pitchFamily="34" charset="-122"/>
            </a:endParaRPr>
          </a:p>
          <a:p>
            <a:pPr marL="171450" indent="-171450">
              <a:lnSpc>
                <a:spcPct val="200000"/>
              </a:lnSpc>
              <a:buFont typeface="Wingdings" panose="05000000000000000000" pitchFamily="2" charset="2"/>
              <a:buChar char="Ø"/>
            </a:pPr>
            <a:r>
              <a:rPr lang="zh-CN" altLang="en-US" sz="1200" dirty="0" smtClean="0">
                <a:latin typeface="微软雅黑" pitchFamily="34" charset="-122"/>
                <a:ea typeface="微软雅黑" pitchFamily="34" charset="-122"/>
              </a:rPr>
              <a:t>支持扫描任务指派，分工明确，既可同一张单指定分录分配多人采集，也可多单同时合并汇总采集；</a:t>
            </a:r>
            <a:endParaRPr lang="en-US" altLang="zh-CN" sz="1200" dirty="0" smtClean="0">
              <a:latin typeface="微软雅黑" pitchFamily="34" charset="-122"/>
              <a:ea typeface="微软雅黑" pitchFamily="34" charset="-122"/>
            </a:endParaRPr>
          </a:p>
          <a:p>
            <a:pPr marL="171450" indent="-171450">
              <a:lnSpc>
                <a:spcPct val="200000"/>
              </a:lnSpc>
              <a:buFont typeface="Wingdings" panose="05000000000000000000" pitchFamily="2" charset="2"/>
              <a:buChar char="Ø"/>
            </a:pPr>
            <a:r>
              <a:rPr lang="zh-CN" altLang="en-US" sz="1200" dirty="0" smtClean="0">
                <a:latin typeface="微软雅黑" pitchFamily="34" charset="-122"/>
                <a:ea typeface="微软雅黑" pitchFamily="34" charset="-122"/>
              </a:rPr>
              <a:t>支持直接选择源单进行扫描，也支持移动端采集，后台自动匹配源单。</a:t>
            </a:r>
            <a:endParaRPr lang="en-US" altLang="zh-CN" sz="1200"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996728" y="2711162"/>
            <a:ext cx="1471723" cy="2351906"/>
          </a:xfrm>
          <a:prstGeom prst="rect">
            <a:avLst/>
          </a:prstGeom>
        </p:spPr>
      </p:pic>
      <p:sp>
        <p:nvSpPr>
          <p:cNvPr id="12" name="矩形 1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4199857" y="2734733"/>
            <a:ext cx="1371210" cy="2335516"/>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0552" y="2878665"/>
            <a:ext cx="1026066" cy="2048935"/>
          </a:xfrm>
          <a:prstGeom prst="rect">
            <a:avLst/>
          </a:prstGeom>
        </p:spPr>
      </p:pic>
      <p:sp>
        <p:nvSpPr>
          <p:cNvPr id="15" name="文本框 14"/>
          <p:cNvSpPr txBox="1"/>
          <p:nvPr/>
        </p:nvSpPr>
        <p:spPr>
          <a:xfrm>
            <a:off x="0" y="27004"/>
            <a:ext cx="364066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4.1</a:t>
            </a:r>
            <a:r>
              <a:rPr kumimoji="1" lang="zh-CN" altLang="en-US" sz="2000" dirty="0" smtClean="0">
                <a:solidFill>
                  <a:schemeClr val="bg1"/>
                </a:solidFill>
                <a:latin typeface="微软雅黑" pitchFamily="34" charset="-122"/>
                <a:ea typeface="微软雅黑" pitchFamily="34" charset="-122"/>
              </a:rPr>
              <a:t>架构调整，采集端优化</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73420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179512" y="699542"/>
            <a:ext cx="2304256" cy="4320480"/>
            <a:chOff x="179512" y="699542"/>
            <a:chExt cx="1953035" cy="4320480"/>
          </a:xfrm>
        </p:grpSpPr>
        <p:sp>
          <p:nvSpPr>
            <p:cNvPr id="3" name="Rectangle 6"/>
            <p:cNvSpPr>
              <a:spLocks noChangeArrowheads="1"/>
            </p:cNvSpPr>
            <p:nvPr/>
          </p:nvSpPr>
          <p:spPr bwMode="auto">
            <a:xfrm>
              <a:off x="179512" y="699544"/>
              <a:ext cx="1935390" cy="320813"/>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4" name="Rectangle 7"/>
            <p:cNvSpPr>
              <a:spLocks noChangeArrowheads="1"/>
            </p:cNvSpPr>
            <p:nvPr/>
          </p:nvSpPr>
          <p:spPr bwMode="auto">
            <a:xfrm>
              <a:off x="335005" y="699544"/>
              <a:ext cx="1788719" cy="32081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dirty="0">
                <a:latin typeface="Arial" panose="020B0604020202020204" pitchFamily="34" charset="0"/>
                <a:ea typeface="黑体" panose="02010609060101010101" pitchFamily="2" charset="-122"/>
              </a:endParaRPr>
            </a:p>
          </p:txBody>
        </p:sp>
        <p:sp>
          <p:nvSpPr>
            <p:cNvPr id="5" name="Rectangle 9"/>
            <p:cNvSpPr>
              <a:spLocks noChangeArrowheads="1"/>
            </p:cNvSpPr>
            <p:nvPr/>
          </p:nvSpPr>
          <p:spPr bwMode="auto">
            <a:xfrm>
              <a:off x="220315" y="800853"/>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6" name="Line 4"/>
            <p:cNvSpPr>
              <a:spLocks noChangeShapeType="1"/>
            </p:cNvSpPr>
            <p:nvPr/>
          </p:nvSpPr>
          <p:spPr bwMode="auto">
            <a:xfrm flipH="1" flipV="1">
              <a:off x="2123724" y="699544"/>
              <a:ext cx="0" cy="4320478"/>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Rectangle 10"/>
            <p:cNvSpPr>
              <a:spLocks noChangeArrowheads="1"/>
            </p:cNvSpPr>
            <p:nvPr/>
          </p:nvSpPr>
          <p:spPr bwMode="auto">
            <a:xfrm>
              <a:off x="396111" y="748576"/>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主要功能</a:t>
              </a:r>
            </a:p>
          </p:txBody>
        </p:sp>
        <p:sp>
          <p:nvSpPr>
            <p:cNvPr id="8" name="Line 12"/>
            <p:cNvSpPr>
              <a:spLocks noChangeShapeType="1"/>
            </p:cNvSpPr>
            <p:nvPr/>
          </p:nvSpPr>
          <p:spPr bwMode="auto">
            <a:xfrm flipH="1" flipV="1">
              <a:off x="179512" y="699542"/>
              <a:ext cx="0" cy="4320479"/>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192745" y="5020022"/>
              <a:ext cx="1930979" cy="0"/>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内容占位符 1"/>
            <p:cNvSpPr txBox="1"/>
            <p:nvPr/>
          </p:nvSpPr>
          <p:spPr bwMode="auto">
            <a:xfrm>
              <a:off x="205072" y="3363838"/>
              <a:ext cx="1927475" cy="16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2"/>
                </a:buBlip>
              </a:pPr>
              <a:r>
                <a:rPr kumimoji="1" lang="zh-CN" altLang="en-US" sz="1000" dirty="0">
                  <a:solidFill>
                    <a:srgbClr val="262626"/>
                  </a:solidFill>
                  <a:latin typeface="微软雅黑" panose="020B0503020204020204" pitchFamily="34" charset="-122"/>
                  <a:ea typeface="微软雅黑" panose="020B0503020204020204" pitchFamily="34" charset="-122"/>
                </a:rPr>
                <a:t>通过</a:t>
              </a:r>
              <a:r>
                <a:rPr kumimoji="1" lang="zh-CN" altLang="en-US" sz="1000" dirty="0" smtClean="0">
                  <a:solidFill>
                    <a:srgbClr val="262626"/>
                  </a:solidFill>
                  <a:latin typeface="微软雅黑" panose="020B0503020204020204" pitchFamily="34" charset="-122"/>
                  <a:ea typeface="微软雅黑" panose="020B0503020204020204" pitchFamily="34" charset="-122"/>
                </a:rPr>
                <a:t>在</a:t>
              </a:r>
              <a:r>
                <a:rPr kumimoji="1" lang="zh-CN" altLang="en-US" sz="1000" dirty="0">
                  <a:solidFill>
                    <a:srgbClr val="262626"/>
                  </a:solidFill>
                  <a:latin typeface="微软雅黑" panose="020B0503020204020204" pitchFamily="34" charset="-122"/>
                  <a:ea typeface="微软雅黑" panose="020B0503020204020204" pitchFamily="34" charset="-122"/>
                </a:rPr>
                <a:t>金蝶</a:t>
              </a:r>
              <a:r>
                <a:rPr kumimoji="1" lang="zh-CN" altLang="en-US" sz="1000" dirty="0" smtClean="0">
                  <a:solidFill>
                    <a:srgbClr val="262626"/>
                  </a:solidFill>
                  <a:latin typeface="微软雅黑" panose="020B0503020204020204" pitchFamily="34" charset="-122"/>
                  <a:ea typeface="微软雅黑" panose="020B0503020204020204" pitchFamily="34" charset="-122"/>
                </a:rPr>
                <a:t>云平台中</a:t>
              </a:r>
              <a:r>
                <a:rPr kumimoji="1" lang="zh-CN" altLang="en-US" sz="1000" dirty="0">
                  <a:solidFill>
                    <a:srgbClr val="262626"/>
                  </a:solidFill>
                  <a:latin typeface="微软雅黑" panose="020B0503020204020204" pitchFamily="34" charset="-122"/>
                  <a:ea typeface="微软雅黑" panose="020B0503020204020204" pitchFamily="34" charset="-122"/>
                </a:rPr>
                <a:t>设置扫描配置，可以灵活的实现客户的各种扫描业务场景。</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2"/>
                </a:buBlip>
              </a:pPr>
              <a:r>
                <a:rPr kumimoji="1" lang="zh-CN" altLang="en-US" sz="1000" dirty="0">
                  <a:solidFill>
                    <a:srgbClr val="262626"/>
                  </a:solidFill>
                  <a:latin typeface="微软雅黑" panose="020B0503020204020204" pitchFamily="34" charset="-122"/>
                  <a:ea typeface="微软雅黑" panose="020B0503020204020204" pitchFamily="34" charset="-122"/>
                </a:rPr>
                <a:t>设置扫描配置，操作简单快捷。</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2"/>
                </a:buBlip>
              </a:pPr>
              <a:r>
                <a:rPr kumimoji="1" lang="en-US" altLang="zh-CN" sz="1000" dirty="0">
                  <a:solidFill>
                    <a:srgbClr val="262626"/>
                  </a:solidFill>
                  <a:latin typeface="微软雅黑" panose="020B0503020204020204" pitchFamily="34" charset="-122"/>
                  <a:ea typeface="微软雅黑" panose="020B0503020204020204" pitchFamily="34" charset="-122"/>
                </a:rPr>
                <a:t>PDA</a:t>
              </a:r>
              <a:r>
                <a:rPr kumimoji="1" lang="zh-CN" altLang="en-US" sz="1000" dirty="0">
                  <a:solidFill>
                    <a:srgbClr val="262626"/>
                  </a:solidFill>
                  <a:latin typeface="微软雅黑" panose="020B0503020204020204" pitchFamily="34" charset="-122"/>
                  <a:ea typeface="微软雅黑" panose="020B0503020204020204" pitchFamily="34" charset="-122"/>
                </a:rPr>
                <a:t>自动读取扫描配置，快捷地实现扫描功能</a:t>
              </a:r>
              <a:endParaRPr kumimoji="1" lang="en-US" altLang="zh-CN" sz="1000" dirty="0">
                <a:solidFill>
                  <a:srgbClr val="262626"/>
                </a:solidFill>
                <a:latin typeface="微软雅黑" panose="020B0503020204020204" pitchFamily="34" charset="-122"/>
                <a:ea typeface="微软雅黑" panose="020B0503020204020204" pitchFamily="34" charset="-122"/>
              </a:endParaRPr>
            </a:p>
          </p:txBody>
        </p:sp>
        <p:sp>
          <p:nvSpPr>
            <p:cNvPr id="11" name="内容占位符 1"/>
            <p:cNvSpPr txBox="1"/>
            <p:nvPr/>
          </p:nvSpPr>
          <p:spPr bwMode="auto">
            <a:xfrm>
              <a:off x="205072" y="1074799"/>
              <a:ext cx="1863515" cy="185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Blip>
                  <a:blip r:embed="rId2"/>
                </a:buBlip>
              </a:pPr>
              <a:r>
                <a:rPr lang="zh-CN" altLang="zh-CN" sz="1000" dirty="0">
                  <a:latin typeface="微软雅黑" panose="020B0503020204020204" pitchFamily="34" charset="-122"/>
                  <a:ea typeface="微软雅黑" panose="020B0503020204020204" pitchFamily="34" charset="-122"/>
                </a:rPr>
                <a:t>扫描配置用于定义</a:t>
              </a:r>
              <a:r>
                <a:rPr lang="en-US" altLang="zh-CN" sz="1000" dirty="0">
                  <a:latin typeface="微软雅黑" panose="020B0503020204020204" pitchFamily="34" charset="-122"/>
                  <a:ea typeface="微软雅黑" panose="020B0503020204020204" pitchFamily="34" charset="-122"/>
                </a:rPr>
                <a:t>PDA</a:t>
              </a:r>
              <a:r>
                <a:rPr lang="zh-CN" altLang="zh-CN" sz="1000" dirty="0">
                  <a:latin typeface="微软雅黑" panose="020B0503020204020204" pitchFamily="34" charset="-122"/>
                  <a:ea typeface="微软雅黑" panose="020B0503020204020204" pitchFamily="34" charset="-122"/>
                </a:rPr>
                <a:t>的功能，</a:t>
              </a:r>
              <a:r>
                <a:rPr lang="en-US" altLang="zh-CN" sz="1000" dirty="0">
                  <a:latin typeface="微软雅黑" panose="020B0503020204020204" pitchFamily="34" charset="-122"/>
                  <a:ea typeface="微软雅黑" panose="020B0503020204020204" pitchFamily="34" charset="-122"/>
                </a:rPr>
                <a:t>PDA</a:t>
              </a:r>
              <a:r>
                <a:rPr lang="zh-CN" altLang="zh-CN" sz="1000" dirty="0">
                  <a:latin typeface="微软雅黑" panose="020B0503020204020204" pitchFamily="34" charset="-122"/>
                  <a:ea typeface="微软雅黑" panose="020B0503020204020204" pitchFamily="34" charset="-122"/>
                </a:rPr>
                <a:t>根据扫描配置的内容显示</a:t>
              </a:r>
              <a:r>
                <a:rPr lang="zh-CN" altLang="en-US" sz="1000" dirty="0">
                  <a:latin typeface="微软雅黑" panose="020B0503020204020204" pitchFamily="34" charset="-122"/>
                  <a:ea typeface="微软雅黑" panose="020B0503020204020204" pitchFamily="34" charset="-122"/>
                </a:rPr>
                <a:t>对应的</a:t>
              </a:r>
              <a:r>
                <a:rPr lang="zh-CN" altLang="zh-CN" sz="1000" dirty="0">
                  <a:latin typeface="微软雅黑" panose="020B0503020204020204" pitchFamily="34" charset="-122"/>
                  <a:ea typeface="微软雅黑" panose="020B0503020204020204" pitchFamily="34" charset="-122"/>
                </a:rPr>
                <a:t>菜单项及扫描界面的字段信息。</a:t>
              </a:r>
              <a:endParaRPr lang="en-US" altLang="zh-CN" sz="1000" dirty="0">
                <a:latin typeface="微软雅黑" panose="020B0503020204020204" pitchFamily="34" charset="-122"/>
                <a:ea typeface="微软雅黑" panose="020B0503020204020204" pitchFamily="34" charset="-122"/>
              </a:endParaRPr>
            </a:p>
            <a:p>
              <a:pPr marL="179705" indent="-179705">
                <a:spcBef>
                  <a:spcPct val="20000"/>
                </a:spcBef>
                <a:buSzPct val="100000"/>
                <a:buBlip>
                  <a:blip r:embed="rId2"/>
                </a:buBlip>
              </a:pPr>
              <a:r>
                <a:rPr lang="en-US" altLang="zh-CN" sz="1000" dirty="0">
                  <a:latin typeface="微软雅黑" panose="020B0503020204020204" pitchFamily="34" charset="-122"/>
                  <a:ea typeface="微软雅黑" panose="020B0503020204020204" pitchFamily="34" charset="-122"/>
                </a:rPr>
                <a:t>PDA</a:t>
              </a:r>
              <a:r>
                <a:rPr lang="zh-CN" altLang="en-US" sz="1000" dirty="0">
                  <a:latin typeface="微软雅黑" panose="020B0503020204020204" pitchFamily="34" charset="-122"/>
                  <a:ea typeface="微软雅黑" panose="020B0503020204020204" pitchFamily="34" charset="-122"/>
                </a:rPr>
                <a:t>通过</a:t>
              </a:r>
              <a:r>
                <a:rPr lang="zh-CN" altLang="en-US" sz="1000" dirty="0" smtClean="0">
                  <a:latin typeface="微软雅黑" panose="020B0503020204020204" pitchFamily="34" charset="-122"/>
                  <a:ea typeface="微软雅黑" panose="020B0503020204020204" pitchFamily="34" charset="-122"/>
                </a:rPr>
                <a:t>读取</a:t>
              </a:r>
              <a:r>
                <a:rPr lang="zh-CN" altLang="en-US" sz="1000" dirty="0">
                  <a:latin typeface="微软雅黑" panose="020B0503020204020204" pitchFamily="34" charset="-122"/>
                  <a:ea typeface="微软雅黑" panose="020B0503020204020204" pitchFamily="34" charset="-122"/>
                </a:rPr>
                <a:t>金蝶</a:t>
              </a:r>
              <a:r>
                <a:rPr lang="zh-CN" altLang="en-US" sz="1000" dirty="0" smtClean="0">
                  <a:latin typeface="微软雅黑" panose="020B0503020204020204" pitchFamily="34" charset="-122"/>
                  <a:ea typeface="微软雅黑" panose="020B0503020204020204" pitchFamily="34" charset="-122"/>
                </a:rPr>
                <a:t>云平台扫描</a:t>
              </a:r>
              <a:r>
                <a:rPr lang="zh-CN" altLang="en-US" sz="1000" dirty="0">
                  <a:latin typeface="微软雅黑" panose="020B0503020204020204" pitchFamily="34" charset="-122"/>
                  <a:ea typeface="微软雅黑" panose="020B0503020204020204" pitchFamily="34" charset="-122"/>
                </a:rPr>
                <a:t>配置自动生成对应的生成单据、盘点、出入库校验等功能菜单，并实现对应的功能。</a:t>
              </a:r>
            </a:p>
            <a:p>
              <a:pPr marL="179705" indent="-179705">
                <a:spcBef>
                  <a:spcPct val="20000"/>
                </a:spcBef>
                <a:buSzPct val="100000"/>
                <a:buBlip>
                  <a:blip r:embed="rId2"/>
                </a:buBlip>
              </a:pPr>
              <a:endParaRPr lang="zh-CN" altLang="zh-CN" sz="1000" dirty="0"/>
            </a:p>
          </p:txBody>
        </p:sp>
        <p:sp>
          <p:nvSpPr>
            <p:cNvPr id="12" name="Freeform 8"/>
            <p:cNvSpPr/>
            <p:nvPr/>
          </p:nvSpPr>
          <p:spPr bwMode="auto">
            <a:xfrm>
              <a:off x="2018962" y="828994"/>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 name="组合 29"/>
            <p:cNvGrpSpPr/>
            <p:nvPr/>
          </p:nvGrpSpPr>
          <p:grpSpPr>
            <a:xfrm>
              <a:off x="179512" y="2971016"/>
              <a:ext cx="1944216" cy="320814"/>
              <a:chOff x="179512" y="3003798"/>
              <a:chExt cx="1944216" cy="320814"/>
            </a:xfrm>
          </p:grpSpPr>
          <p:sp>
            <p:nvSpPr>
              <p:cNvPr id="14" name="Rectangle 15"/>
              <p:cNvSpPr>
                <a:spLocks noChangeArrowheads="1"/>
              </p:cNvSpPr>
              <p:nvPr/>
            </p:nvSpPr>
            <p:spPr bwMode="auto">
              <a:xfrm>
                <a:off x="179512" y="3003798"/>
                <a:ext cx="1944216" cy="320814"/>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5" name="Rectangle 16"/>
              <p:cNvSpPr>
                <a:spLocks noChangeArrowheads="1"/>
              </p:cNvSpPr>
              <p:nvPr/>
            </p:nvSpPr>
            <p:spPr bwMode="auto">
              <a:xfrm>
                <a:off x="335005" y="3003798"/>
                <a:ext cx="1788719" cy="32081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6" name="Rectangle 18"/>
              <p:cNvSpPr>
                <a:spLocks noChangeArrowheads="1"/>
              </p:cNvSpPr>
              <p:nvPr/>
            </p:nvSpPr>
            <p:spPr bwMode="auto">
              <a:xfrm>
                <a:off x="211493" y="3105107"/>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17" name="Rectangle 19"/>
              <p:cNvSpPr>
                <a:spLocks noChangeArrowheads="1"/>
              </p:cNvSpPr>
              <p:nvPr/>
            </p:nvSpPr>
            <p:spPr bwMode="auto">
              <a:xfrm>
                <a:off x="396111" y="3052831"/>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客户价值</a:t>
                </a:r>
              </a:p>
            </p:txBody>
          </p:sp>
          <p:sp>
            <p:nvSpPr>
              <p:cNvPr id="18" name="Freeform 17"/>
              <p:cNvSpPr/>
              <p:nvPr/>
            </p:nvSpPr>
            <p:spPr bwMode="auto">
              <a:xfrm>
                <a:off x="2010140" y="3133249"/>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pic>
        <p:nvPicPr>
          <p:cNvPr id="19" name="图片 18"/>
          <p:cNvPicPr/>
          <p:nvPr/>
        </p:nvPicPr>
        <p:blipFill>
          <a:blip r:embed="rId3"/>
          <a:stretch>
            <a:fillRect/>
          </a:stretch>
        </p:blipFill>
        <p:spPr>
          <a:xfrm>
            <a:off x="2555686" y="1563638"/>
            <a:ext cx="6435914" cy="2314095"/>
          </a:xfrm>
          <a:prstGeom prst="rect">
            <a:avLst/>
          </a:prstGeom>
          <a:noFill/>
          <a:ln w="9525">
            <a:noFill/>
          </a:ln>
        </p:spPr>
      </p:pic>
      <p:sp>
        <p:nvSpPr>
          <p:cNvPr id="21" name="矩形 20"/>
          <p:cNvSpPr/>
          <p:nvPr/>
        </p:nvSpPr>
        <p:spPr>
          <a:xfrm>
            <a:off x="-2214" y="1861"/>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0" y="27004"/>
            <a:ext cx="364066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4.2</a:t>
            </a:r>
            <a:r>
              <a:rPr kumimoji="1" lang="zh-CN" altLang="en-US" sz="2000" dirty="0" smtClean="0">
                <a:solidFill>
                  <a:schemeClr val="bg1"/>
                </a:solidFill>
                <a:latin typeface="微软雅黑" pitchFamily="34" charset="-122"/>
                <a:ea typeface="微软雅黑" pitchFamily="34" charset="-122"/>
              </a:rPr>
              <a:t>结合场景，灵活配置</a:t>
            </a:r>
            <a:endParaRPr kumimoji="1" lang="zh-CN" altLang="en-US" sz="2000" dirty="0">
              <a:solidFill>
                <a:schemeClr val="bg1"/>
              </a:solidFill>
              <a:latin typeface="微软雅黑" pitchFamily="34" charset="-122"/>
              <a:ea typeface="微软雅黑" pitchFamily="34" charset="-122"/>
            </a:endParaRPr>
          </a:p>
        </p:txBody>
      </p:sp>
      <p:sp>
        <p:nvSpPr>
          <p:cNvPr id="23" name="矩形 22"/>
          <p:cNvSpPr/>
          <p:nvPr/>
        </p:nvSpPr>
        <p:spPr>
          <a:xfrm>
            <a:off x="3071252" y="786284"/>
            <a:ext cx="3069686" cy="338554"/>
          </a:xfrm>
          <a:prstGeom prst="rect">
            <a:avLst/>
          </a:prstGeom>
        </p:spPr>
        <p:txBody>
          <a:bodyPr wrap="none">
            <a:spAutoFit/>
          </a:bodyPr>
          <a:lstStyle/>
          <a:p>
            <a:pPr>
              <a:buFont typeface="Arial" panose="020B0604020202020204" pitchFamily="34" charset="0"/>
              <a:buNone/>
            </a:pPr>
            <a:r>
              <a:rPr lang="en-US" altLang="zh-CN" sz="1600" dirty="0">
                <a:solidFill>
                  <a:srgbClr val="FF0000"/>
                </a:solidFill>
                <a:latin typeface="Microsoft YaHei" charset="-122"/>
                <a:ea typeface="Microsoft YaHei" charset="-122"/>
                <a:cs typeface="Microsoft YaHei" charset="-122"/>
              </a:rPr>
              <a:t>PDA</a:t>
            </a:r>
            <a:r>
              <a:rPr lang="zh-CN" altLang="en-US" sz="1600" dirty="0">
                <a:solidFill>
                  <a:srgbClr val="FF0000"/>
                </a:solidFill>
                <a:latin typeface="Microsoft YaHei" charset="-122"/>
                <a:ea typeface="Microsoft YaHei" charset="-122"/>
                <a:cs typeface="Microsoft YaHei" charset="-122"/>
              </a:rPr>
              <a:t>展示、采集内容，支持配置</a:t>
            </a:r>
          </a:p>
        </p:txBody>
      </p:sp>
    </p:spTree>
    <p:extLst>
      <p:ext uri="{BB962C8B-B14F-4D97-AF65-F5344CB8AC3E}">
        <p14:creationId xmlns:p14="http://schemas.microsoft.com/office/powerpoint/2010/main" val="3224872622"/>
      </p:ext>
    </p:extLst>
  </p:cSld>
  <p:clrMapOvr>
    <a:masterClrMapping/>
  </p:clrMapOvr>
  <mc:AlternateContent xmlns:mc="http://schemas.openxmlformats.org/markup-compatibility/2006">
    <mc:Choice xmlns:p15="http://schemas.microsoft.com/office/powerpoint/2012/main" xmlns=""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MH_SubTitle_1"/>
          <p:cNvSpPr txBox="1">
            <a:spLocks noChangeArrowheads="1"/>
          </p:cNvSpPr>
          <p:nvPr/>
        </p:nvSpPr>
        <p:spPr bwMode="auto">
          <a:xfrm>
            <a:off x="1238250" y="801688"/>
            <a:ext cx="6223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buFont typeface="Arial" panose="020B0604020202020204" pitchFamily="34" charset="0"/>
              <a:buNone/>
            </a:pPr>
            <a:r>
              <a:rPr lang="zh-CN" altLang="en-US" sz="1600" b="1">
                <a:solidFill>
                  <a:srgbClr val="FF9900"/>
                </a:solidFill>
                <a:latin typeface="微软雅黑" panose="020B0503020204020204" pitchFamily="34" charset="-122"/>
                <a:ea typeface="微软雅黑" panose="020B0503020204020204" pitchFamily="34" charset="-122"/>
              </a:rPr>
              <a:t>确保不会发错产品</a:t>
            </a:r>
          </a:p>
          <a:p>
            <a:pPr eaLnBrk="1" hangingPunct="1">
              <a:lnSpc>
                <a:spcPct val="80000"/>
              </a:lnSpc>
              <a:buFont typeface="Arial" panose="020B0604020202020204" pitchFamily="34" charset="0"/>
              <a:buNone/>
            </a:pPr>
            <a:endParaRPr lang="zh-CN" altLang="en-US" sz="1600" b="1">
              <a:solidFill>
                <a:srgbClr val="FF9900"/>
              </a:solidFill>
              <a:latin typeface="微软雅黑" panose="020B0503020204020204" pitchFamily="34" charset="-122"/>
              <a:ea typeface="微软雅黑" panose="020B0503020204020204" pitchFamily="34" charset="-122"/>
            </a:endParaRPr>
          </a:p>
        </p:txBody>
      </p:sp>
      <p:sp>
        <p:nvSpPr>
          <p:cNvPr id="20483" name="MH_Text_1"/>
          <p:cNvSpPr txBox="1">
            <a:spLocks noChangeArrowheads="1"/>
          </p:cNvSpPr>
          <p:nvPr/>
        </p:nvSpPr>
        <p:spPr bwMode="auto">
          <a:xfrm>
            <a:off x="1239838" y="1095375"/>
            <a:ext cx="68627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微软雅黑" panose="020B0503020204020204" pitchFamily="34" charset="-122"/>
                <a:ea typeface="微软雅黑" panose="020B0503020204020204" pitchFamily="34" charset="-122"/>
              </a:rPr>
              <a:t>通过比对产品条码避免因为外形或者颜色相似而拿错货的情况。</a:t>
            </a:r>
          </a:p>
          <a:p>
            <a:pPr eaLnBrk="1" hangingPunct="1">
              <a:buFont typeface="Arial" panose="020B0604020202020204" pitchFamily="34" charset="0"/>
              <a:buNone/>
            </a:pPr>
            <a:r>
              <a:rPr lang="zh-CN" altLang="en-US" sz="1200">
                <a:latin typeface="微软雅黑" panose="020B0503020204020204" pitchFamily="34" charset="-122"/>
                <a:ea typeface="微软雅黑" panose="020B0503020204020204" pitchFamily="34" charset="-122"/>
              </a:rPr>
              <a:t>通过校验唯一的序列号，可以实现精确点数，并可有效的避免因为人为疏忽导致的重复点货的情况。</a:t>
            </a:r>
          </a:p>
        </p:txBody>
      </p:sp>
      <p:sp>
        <p:nvSpPr>
          <p:cNvPr id="20484" name="MH_Text_3"/>
          <p:cNvSpPr txBox="1">
            <a:spLocks noChangeArrowheads="1"/>
          </p:cNvSpPr>
          <p:nvPr/>
        </p:nvSpPr>
        <p:spPr bwMode="auto">
          <a:xfrm>
            <a:off x="1238250" y="3136900"/>
            <a:ext cx="62087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en-US" altLang="zh-CN" sz="1200">
              <a:ea typeface="微软雅黑" panose="020B0503020204020204" pitchFamily="34" charset="-122"/>
            </a:endParaRPr>
          </a:p>
        </p:txBody>
      </p:sp>
      <p:grpSp>
        <p:nvGrpSpPr>
          <p:cNvPr id="2" name="Group 8"/>
          <p:cNvGrpSpPr>
            <a:grpSpLocks noChangeAspect="1"/>
          </p:cNvGrpSpPr>
          <p:nvPr/>
        </p:nvGrpSpPr>
        <p:grpSpPr bwMode="auto">
          <a:xfrm>
            <a:off x="755650" y="1635646"/>
            <a:ext cx="3381375" cy="3456458"/>
            <a:chOff x="0" y="0"/>
            <a:chExt cx="5325" cy="5440"/>
          </a:xfrm>
        </p:grpSpPr>
        <p:pic>
          <p:nvPicPr>
            <p:cNvPr id="20498" name="Picture 9" descr="11429753 (1)_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 y="0"/>
              <a:ext cx="4082" cy="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99" name="Group 10"/>
            <p:cNvGrpSpPr>
              <a:grpSpLocks noChangeAspect="1"/>
            </p:cNvGrpSpPr>
            <p:nvPr/>
          </p:nvGrpSpPr>
          <p:grpSpPr bwMode="auto">
            <a:xfrm>
              <a:off x="0" y="1022"/>
              <a:ext cx="3485" cy="3110"/>
              <a:chOff x="0" y="0"/>
              <a:chExt cx="3485" cy="3110"/>
            </a:xfrm>
          </p:grpSpPr>
          <p:pic>
            <p:nvPicPr>
              <p:cNvPr id="20500" name="Picture 11" descr="nazhuofangdajingde3Dxiaoren_3888646_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15" cy="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12" descr="QQ图片20150814111822_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
                <a:off x="2155" y="340"/>
                <a:ext cx="1330" cy="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13"/>
          <p:cNvGrpSpPr>
            <a:grpSpLocks/>
          </p:cNvGrpSpPr>
          <p:nvPr/>
        </p:nvGrpSpPr>
        <p:grpSpPr bwMode="auto">
          <a:xfrm>
            <a:off x="4716463" y="844550"/>
            <a:ext cx="3671887" cy="4603750"/>
            <a:chOff x="0" y="0"/>
            <a:chExt cx="5782" cy="7250"/>
          </a:xfrm>
        </p:grpSpPr>
        <p:sp>
          <p:nvSpPr>
            <p:cNvPr id="20490" name="矩形标注1 358"/>
            <p:cNvSpPr>
              <a:spLocks noChangeArrowheads="1"/>
            </p:cNvSpPr>
            <p:nvPr/>
          </p:nvSpPr>
          <p:spPr bwMode="auto">
            <a:xfrm>
              <a:off x="112" y="2295"/>
              <a:ext cx="1613" cy="1115"/>
            </a:xfrm>
            <a:prstGeom prst="wedgeRectCallout">
              <a:avLst>
                <a:gd name="adj1" fmla="val -33181"/>
                <a:gd name="adj2" fmla="val 86458"/>
              </a:avLst>
            </a:prstGeom>
            <a:solidFill>
              <a:schemeClr val="bg1"/>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p>
          </p:txBody>
        </p:sp>
        <p:sp>
          <p:nvSpPr>
            <p:cNvPr id="20491" name="矩形标注1 358"/>
            <p:cNvSpPr>
              <a:spLocks noChangeArrowheads="1"/>
            </p:cNvSpPr>
            <p:nvPr/>
          </p:nvSpPr>
          <p:spPr bwMode="auto">
            <a:xfrm>
              <a:off x="1785" y="2268"/>
              <a:ext cx="1487" cy="1115"/>
            </a:xfrm>
            <a:prstGeom prst="wedgeRectCallout">
              <a:avLst>
                <a:gd name="adj1" fmla="val -33181"/>
                <a:gd name="adj2" fmla="val 86458"/>
              </a:avLst>
            </a:prstGeom>
            <a:solidFill>
              <a:schemeClr val="bg1"/>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p>
          </p:txBody>
        </p:sp>
        <p:sp>
          <p:nvSpPr>
            <p:cNvPr id="20492" name="矩形标注1 358"/>
            <p:cNvSpPr>
              <a:spLocks noChangeArrowheads="1"/>
            </p:cNvSpPr>
            <p:nvPr/>
          </p:nvSpPr>
          <p:spPr bwMode="auto">
            <a:xfrm>
              <a:off x="3370" y="2155"/>
              <a:ext cx="1960" cy="1248"/>
            </a:xfrm>
            <a:prstGeom prst="wedgeRectCallout">
              <a:avLst>
                <a:gd name="adj1" fmla="val -33181"/>
                <a:gd name="adj2" fmla="val 86458"/>
              </a:avLst>
            </a:prstGeom>
            <a:solidFill>
              <a:schemeClr val="bg1"/>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p>
          </p:txBody>
        </p:sp>
        <p:pic>
          <p:nvPicPr>
            <p:cNvPr id="20493"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 y="2380"/>
              <a:ext cx="1397"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 y="2380"/>
              <a:ext cx="1400"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9" descr="11429753 (1)_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82" cy="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20" descr="u=1381865013,3042801585&amp;fm=21&amp;gp=0_副本"/>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60000">
              <a:off x="3402" y="3968"/>
              <a:ext cx="820"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17" y="2270"/>
              <a:ext cx="1753"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矩形 21"/>
          <p:cNvSpPr/>
          <p:nvPr/>
        </p:nvSpPr>
        <p:spPr>
          <a:xfrm>
            <a:off x="-2214" y="1861"/>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0" y="27004"/>
            <a:ext cx="364066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4.3</a:t>
            </a:r>
            <a:r>
              <a:rPr kumimoji="1" lang="zh-CN" altLang="en-US" sz="2000" dirty="0" smtClean="0">
                <a:solidFill>
                  <a:schemeClr val="bg1"/>
                </a:solidFill>
                <a:latin typeface="微软雅黑" pitchFamily="34" charset="-122"/>
                <a:ea typeface="微软雅黑" pitchFamily="34" charset="-122"/>
              </a:rPr>
              <a:t>条码识别，物料防错</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9807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MH_SubTitle_3"/>
          <p:cNvSpPr txBox="1">
            <a:spLocks noChangeArrowheads="1"/>
          </p:cNvSpPr>
          <p:nvPr/>
        </p:nvSpPr>
        <p:spPr bwMode="auto">
          <a:xfrm>
            <a:off x="969963" y="798513"/>
            <a:ext cx="62230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buFont typeface="Arial" panose="020B0604020202020204" pitchFamily="34" charset="0"/>
              <a:buNone/>
            </a:pPr>
            <a:r>
              <a:rPr lang="zh-CN" altLang="en-US" sz="1600" b="1" dirty="0" smtClean="0">
                <a:solidFill>
                  <a:srgbClr val="FF9966"/>
                </a:solidFill>
                <a:latin typeface="微软雅黑" panose="020B0503020204020204" pitchFamily="34" charset="-122"/>
                <a:ea typeface="微软雅黑" panose="020B0503020204020204" pitchFamily="34" charset="-122"/>
              </a:rPr>
              <a:t>提升效率</a:t>
            </a:r>
            <a:r>
              <a:rPr lang="zh-CN" altLang="en-US" sz="1600" b="1" dirty="0">
                <a:solidFill>
                  <a:srgbClr val="FF9966"/>
                </a:solidFill>
                <a:latin typeface="微软雅黑" panose="020B0503020204020204" pitchFamily="34" charset="-122"/>
                <a:ea typeface="微软雅黑" panose="020B0503020204020204" pitchFamily="34" charset="-122"/>
              </a:rPr>
              <a:t>，</a:t>
            </a:r>
            <a:r>
              <a:rPr lang="zh-CN" altLang="en-US" sz="1600" b="1" dirty="0" smtClean="0">
                <a:solidFill>
                  <a:srgbClr val="FF9966"/>
                </a:solidFill>
                <a:latin typeface="微软雅黑" panose="020B0503020204020204" pitchFamily="34" charset="-122"/>
                <a:ea typeface="微软雅黑" panose="020B0503020204020204" pitchFamily="34" charset="-122"/>
              </a:rPr>
              <a:t>实时即时做单</a:t>
            </a:r>
            <a:endParaRPr lang="zh-CN" altLang="en-US" sz="1600" b="1" dirty="0">
              <a:solidFill>
                <a:srgbClr val="FF9966"/>
              </a:solidFill>
              <a:latin typeface="微软雅黑" panose="020B0503020204020204" pitchFamily="34" charset="-122"/>
              <a:ea typeface="微软雅黑" panose="020B0503020204020204" pitchFamily="34" charset="-122"/>
            </a:endParaRPr>
          </a:p>
        </p:txBody>
      </p:sp>
      <p:sp>
        <p:nvSpPr>
          <p:cNvPr id="22531" name="Text Box 5"/>
          <p:cNvSpPr txBox="1">
            <a:spLocks noChangeArrowheads="1"/>
          </p:cNvSpPr>
          <p:nvPr/>
        </p:nvSpPr>
        <p:spPr bwMode="auto">
          <a:xfrm>
            <a:off x="969963" y="1133475"/>
            <a:ext cx="7045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0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通过</a:t>
            </a:r>
            <a:r>
              <a:rPr lang="zh-CN" altLang="en-US" sz="1200" dirty="0">
                <a:latin typeface="微软雅黑" panose="020B0503020204020204" pitchFamily="34" charset="-122"/>
                <a:ea typeface="微软雅黑" panose="020B0503020204020204" pitchFamily="34" charset="-122"/>
              </a:rPr>
              <a:t>移动</a:t>
            </a:r>
            <a:r>
              <a:rPr lang="zh-CN" altLang="en-US" sz="1200" dirty="0" smtClean="0">
                <a:latin typeface="微软雅黑" panose="020B0503020204020204" pitchFamily="34" charset="-122"/>
                <a:ea typeface="微软雅黑" panose="020B0503020204020204" pitchFamily="34" charset="-122"/>
              </a:rPr>
              <a:t>端采集功能</a:t>
            </a:r>
            <a:r>
              <a:rPr lang="zh-CN" altLang="en-US" sz="1200" dirty="0">
                <a:latin typeface="微软雅黑" panose="020B0503020204020204" pitchFamily="34" charset="-122"/>
                <a:ea typeface="微软雅黑" panose="020B0503020204020204" pitchFamily="34" charset="-122"/>
              </a:rPr>
              <a:t>，可以预先完成扫描，实现批量发货，大大提升发货效率；</a:t>
            </a: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rPr>
              <a:t> 通过移动终端完成发货扫描后，后台立即</a:t>
            </a:r>
            <a:r>
              <a:rPr lang="zh-CN" altLang="en-US" sz="1200" dirty="0" smtClean="0">
                <a:latin typeface="微软雅黑" panose="020B0503020204020204" pitchFamily="34" charset="-122"/>
                <a:ea typeface="微软雅黑" panose="020B0503020204020204" pitchFamily="34" charset="-122"/>
              </a:rPr>
              <a:t>生成金蝶云单据，</a:t>
            </a:r>
            <a:r>
              <a:rPr lang="zh-CN" altLang="en-US" sz="1200" dirty="0">
                <a:latin typeface="微软雅黑" panose="020B0503020204020204" pitchFamily="34" charset="-122"/>
                <a:ea typeface="微软雅黑" panose="020B0503020204020204" pitchFamily="34" charset="-122"/>
              </a:rPr>
              <a:t>即时更新库存。</a:t>
            </a:r>
            <a:endParaRPr lang="en-US" altLang="zh-CN" sz="1200" dirty="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sz="1200" dirty="0">
              <a:latin typeface="微软雅黑" panose="020B0503020204020204" pitchFamily="34" charset="-122"/>
              <a:ea typeface="微软雅黑" panose="020B0503020204020204" pitchFamily="34" charset="-122"/>
            </a:endParaRPr>
          </a:p>
        </p:txBody>
      </p:sp>
      <p:pic>
        <p:nvPicPr>
          <p:cNvPr id="5" name="Picture 7" descr="11429753 (1)_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4692"/>
            <a:ext cx="3510703" cy="250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8"/>
          <p:cNvGrpSpPr>
            <a:grpSpLocks/>
          </p:cNvGrpSpPr>
          <p:nvPr/>
        </p:nvGrpSpPr>
        <p:grpSpPr bwMode="auto">
          <a:xfrm>
            <a:off x="2899871" y="2040565"/>
            <a:ext cx="1088710" cy="1081087"/>
            <a:chOff x="-933" y="-44"/>
            <a:chExt cx="1714" cy="1702"/>
          </a:xfrm>
        </p:grpSpPr>
        <p:sp>
          <p:nvSpPr>
            <p:cNvPr id="22540" name="AutoShape 9"/>
            <p:cNvSpPr>
              <a:spLocks noChangeArrowheads="1"/>
            </p:cNvSpPr>
            <p:nvPr/>
          </p:nvSpPr>
          <p:spPr bwMode="auto">
            <a:xfrm>
              <a:off x="-933" y="-44"/>
              <a:ext cx="1702" cy="1702"/>
            </a:xfrm>
            <a:prstGeom prst="wedgeRectCallout">
              <a:avLst>
                <a:gd name="adj1" fmla="val -43750"/>
                <a:gd name="adj2" fmla="val 7000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a:p>
          </p:txBody>
        </p:sp>
        <p:pic>
          <p:nvPicPr>
            <p:cNvPr id="2254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 y="-39"/>
              <a:ext cx="1700" cy="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7" name="AutoShape 12"/>
          <p:cNvSpPr>
            <a:spLocks noChangeArrowheads="1"/>
          </p:cNvSpPr>
          <p:nvPr/>
        </p:nvSpPr>
        <p:spPr bwMode="auto">
          <a:xfrm>
            <a:off x="4107067" y="2916257"/>
            <a:ext cx="287091" cy="144190"/>
          </a:xfrm>
          <a:prstGeom prst="rightArrow">
            <a:avLst>
              <a:gd name="adj1" fmla="val 50000"/>
              <a:gd name="adj2" fmla="val 49780"/>
            </a:avLst>
          </a:prstGeom>
          <a:solidFill>
            <a:srgbClr val="E60000"/>
          </a:solidFill>
          <a:ln w="9525">
            <a:solidFill>
              <a:srgbClr val="E6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pic>
        <p:nvPicPr>
          <p:cNvPr id="2" name="图片 1"/>
          <p:cNvPicPr>
            <a:picLocks noChangeAspect="1"/>
          </p:cNvPicPr>
          <p:nvPr/>
        </p:nvPicPr>
        <p:blipFill>
          <a:blip r:embed="rId4"/>
          <a:stretch>
            <a:fillRect/>
          </a:stretch>
        </p:blipFill>
        <p:spPr>
          <a:xfrm>
            <a:off x="4563533" y="2003200"/>
            <a:ext cx="4211888" cy="2026933"/>
          </a:xfrm>
          <a:prstGeom prst="rect">
            <a:avLst/>
          </a:prstGeom>
        </p:spPr>
      </p:pic>
      <p:sp>
        <p:nvSpPr>
          <p:cNvPr id="10" name="矩形 9"/>
          <p:cNvSpPr/>
          <p:nvPr/>
        </p:nvSpPr>
        <p:spPr>
          <a:xfrm>
            <a:off x="-2214" y="1861"/>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0" y="27004"/>
            <a:ext cx="364066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4.4</a:t>
            </a:r>
            <a:r>
              <a:rPr kumimoji="1" lang="zh-CN" altLang="en-US" sz="2000" dirty="0" smtClean="0">
                <a:solidFill>
                  <a:schemeClr val="bg1"/>
                </a:solidFill>
                <a:latin typeface="微软雅黑" pitchFamily="34" charset="-122"/>
                <a:ea typeface="微软雅黑" pitchFamily="34" charset="-122"/>
              </a:rPr>
              <a:t>移动办公，提升效率</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41688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产品业务背景</a:t>
            </a:r>
            <a:endParaRPr kumimoji="1" lang="zh-CN" altLang="en-US" sz="3600" dirty="0"/>
          </a:p>
        </p:txBody>
      </p:sp>
    </p:spTree>
    <p:extLst>
      <p:ext uri="{BB962C8B-B14F-4D97-AF65-F5344CB8AC3E}">
        <p14:creationId xmlns:p14="http://schemas.microsoft.com/office/powerpoint/2010/main" val="3669200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729191" y="492125"/>
            <a:ext cx="7562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600" b="1" dirty="0">
                <a:solidFill>
                  <a:srgbClr val="FFCC00"/>
                </a:solidFill>
                <a:latin typeface="微软雅黑" panose="020B0503020204020204" pitchFamily="34" charset="-122"/>
                <a:ea typeface="微软雅黑" panose="020B0503020204020204" pitchFamily="34" charset="-122"/>
              </a:rPr>
              <a:t>能够及时发现并纠正库存错误</a:t>
            </a:r>
          </a:p>
          <a:p>
            <a:pPr>
              <a:lnSpc>
                <a:spcPct val="150000"/>
              </a:lnSpc>
            </a:pPr>
            <a:r>
              <a:rPr lang="zh-CN" altLang="en-US" sz="1200" dirty="0">
                <a:latin typeface="微软雅黑" panose="020B0503020204020204" pitchFamily="34" charset="-122"/>
                <a:ea typeface="微软雅黑" panose="020B0503020204020204" pitchFamily="34" charset="-122"/>
              </a:rPr>
              <a:t>可以在盘点及时发现当前库存记录中的问题，如货物摆错位置错误等问题，并可立即进行调整。</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grpSp>
        <p:nvGrpSpPr>
          <p:cNvPr id="6" name="Group 11"/>
          <p:cNvGrpSpPr>
            <a:grpSpLocks/>
          </p:cNvGrpSpPr>
          <p:nvPr/>
        </p:nvGrpSpPr>
        <p:grpSpPr bwMode="auto">
          <a:xfrm>
            <a:off x="2263775" y="1852613"/>
            <a:ext cx="3168650" cy="2836862"/>
            <a:chOff x="0" y="0"/>
            <a:chExt cx="4989" cy="4468"/>
          </a:xfrm>
        </p:grpSpPr>
        <p:pic>
          <p:nvPicPr>
            <p:cNvPr id="25615" name="Picture 12" descr="TB1ktUYFFXXXXayXXXXXXXXXXXX_!!0-item_p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36" cy="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6" name="AutoShape 13"/>
            <p:cNvSpPr>
              <a:spLocks noChangeArrowheads="1"/>
            </p:cNvSpPr>
            <p:nvPr/>
          </p:nvSpPr>
          <p:spPr bwMode="auto">
            <a:xfrm flipV="1">
              <a:off x="3517" y="2946"/>
              <a:ext cx="1473" cy="1247"/>
            </a:xfrm>
            <a:prstGeom prst="wedgeRectCallout">
              <a:avLst>
                <a:gd name="adj1" fmla="val -43667"/>
                <a:gd name="adj2" fmla="val 11014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p>
          </p:txBody>
        </p:sp>
        <p:pic>
          <p:nvPicPr>
            <p:cNvPr id="2561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 y="2951"/>
              <a:ext cx="1361"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18"/>
          <p:cNvGrpSpPr>
            <a:grpSpLocks/>
          </p:cNvGrpSpPr>
          <p:nvPr/>
        </p:nvGrpSpPr>
        <p:grpSpPr bwMode="auto">
          <a:xfrm>
            <a:off x="3706813" y="1679575"/>
            <a:ext cx="2662237" cy="1511300"/>
            <a:chOff x="3707904" y="1635646"/>
            <a:chExt cx="2662555" cy="1512413"/>
          </a:xfrm>
        </p:grpSpPr>
        <p:grpSp>
          <p:nvGrpSpPr>
            <p:cNvPr id="25609" name="Group 15"/>
            <p:cNvGrpSpPr>
              <a:grpSpLocks/>
            </p:cNvGrpSpPr>
            <p:nvPr/>
          </p:nvGrpSpPr>
          <p:grpSpPr bwMode="auto">
            <a:xfrm>
              <a:off x="3707904" y="1635646"/>
              <a:ext cx="2662555" cy="1512413"/>
              <a:chOff x="0" y="0"/>
              <a:chExt cx="4193" cy="2382"/>
            </a:xfrm>
          </p:grpSpPr>
          <p:pic>
            <p:nvPicPr>
              <p:cNvPr id="25611" name="Picture 16" descr="QQ图片20150820135553_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 y="0"/>
                <a:ext cx="1914" cy="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7" descr="QQ图片20150818175423_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54"/>
                <a:ext cx="793"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AutoShape 18"/>
              <p:cNvSpPr>
                <a:spLocks noChangeArrowheads="1"/>
              </p:cNvSpPr>
              <p:nvPr/>
            </p:nvSpPr>
            <p:spPr bwMode="auto">
              <a:xfrm rot="16200000" flipV="1">
                <a:off x="2038" y="226"/>
                <a:ext cx="2382" cy="1929"/>
              </a:xfrm>
              <a:prstGeom prst="wedgeRectCallout">
                <a:avLst>
                  <a:gd name="adj1" fmla="val -14148"/>
                  <a:gd name="adj2" fmla="val 1269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p>
            </p:txBody>
          </p:sp>
          <p:sp>
            <p:nvSpPr>
              <p:cNvPr id="25614" name="Rectangle 19"/>
              <p:cNvSpPr>
                <a:spLocks noChangeArrowheads="1"/>
              </p:cNvSpPr>
              <p:nvPr/>
            </p:nvSpPr>
            <p:spPr bwMode="auto">
              <a:xfrm>
                <a:off x="2267" y="908"/>
                <a:ext cx="1475" cy="226"/>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pic>
          <p:nvPicPr>
            <p:cNvPr id="25610" name="Picture 20" descr="dialog_w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915" y="2139784"/>
              <a:ext cx="288290" cy="28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3"/>
          <p:cNvSpPr/>
          <p:nvPr/>
        </p:nvSpPr>
        <p:spPr>
          <a:xfrm>
            <a:off x="-2214" y="1861"/>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0" y="27004"/>
            <a:ext cx="364066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4.5</a:t>
            </a:r>
            <a:r>
              <a:rPr kumimoji="1" lang="zh-CN" altLang="en-US" sz="2000" dirty="0" smtClean="0">
                <a:solidFill>
                  <a:schemeClr val="bg1"/>
                </a:solidFill>
                <a:latin typeface="微软雅黑" pitchFamily="34" charset="-122"/>
                <a:ea typeface="微软雅黑" pitchFamily="34" charset="-122"/>
              </a:rPr>
              <a:t>移动盘点，即时纠正库存</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5165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4"/>
          <p:cNvGrpSpPr/>
          <p:nvPr/>
        </p:nvGrpSpPr>
        <p:grpSpPr>
          <a:xfrm>
            <a:off x="179512" y="699542"/>
            <a:ext cx="1944216" cy="4320480"/>
            <a:chOff x="179512" y="699542"/>
            <a:chExt cx="1944216" cy="4320480"/>
          </a:xfrm>
        </p:grpSpPr>
        <p:sp>
          <p:nvSpPr>
            <p:cNvPr id="3" name="Rectangle 6"/>
            <p:cNvSpPr>
              <a:spLocks noChangeArrowheads="1"/>
            </p:cNvSpPr>
            <p:nvPr/>
          </p:nvSpPr>
          <p:spPr bwMode="auto">
            <a:xfrm>
              <a:off x="179512" y="699544"/>
              <a:ext cx="1935390" cy="320813"/>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4" name="Rectangle 7"/>
            <p:cNvSpPr>
              <a:spLocks noChangeArrowheads="1"/>
            </p:cNvSpPr>
            <p:nvPr/>
          </p:nvSpPr>
          <p:spPr bwMode="auto">
            <a:xfrm>
              <a:off x="335005" y="699544"/>
              <a:ext cx="1788719" cy="32081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dirty="0">
                <a:latin typeface="Arial" panose="020B0604020202020204" pitchFamily="34" charset="0"/>
                <a:ea typeface="黑体" panose="02010609060101010101" pitchFamily="2" charset="-122"/>
              </a:endParaRPr>
            </a:p>
          </p:txBody>
        </p:sp>
        <p:sp>
          <p:nvSpPr>
            <p:cNvPr id="5" name="Rectangle 9"/>
            <p:cNvSpPr>
              <a:spLocks noChangeArrowheads="1"/>
            </p:cNvSpPr>
            <p:nvPr/>
          </p:nvSpPr>
          <p:spPr bwMode="auto">
            <a:xfrm>
              <a:off x="220315" y="800853"/>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6" name="Line 4"/>
            <p:cNvSpPr>
              <a:spLocks noChangeShapeType="1"/>
            </p:cNvSpPr>
            <p:nvPr/>
          </p:nvSpPr>
          <p:spPr bwMode="auto">
            <a:xfrm flipH="1" flipV="1">
              <a:off x="2123724" y="699544"/>
              <a:ext cx="0" cy="4320478"/>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Rectangle 10"/>
            <p:cNvSpPr>
              <a:spLocks noChangeArrowheads="1"/>
            </p:cNvSpPr>
            <p:nvPr/>
          </p:nvSpPr>
          <p:spPr bwMode="auto">
            <a:xfrm>
              <a:off x="396111" y="748576"/>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主要功能</a:t>
              </a:r>
            </a:p>
          </p:txBody>
        </p:sp>
        <p:sp>
          <p:nvSpPr>
            <p:cNvPr id="8" name="Line 12"/>
            <p:cNvSpPr>
              <a:spLocks noChangeShapeType="1"/>
            </p:cNvSpPr>
            <p:nvPr/>
          </p:nvSpPr>
          <p:spPr bwMode="auto">
            <a:xfrm flipH="1" flipV="1">
              <a:off x="179512" y="699542"/>
              <a:ext cx="0" cy="4320479"/>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192745" y="5020022"/>
              <a:ext cx="1930979" cy="0"/>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内容占位符 1"/>
            <p:cNvSpPr txBox="1"/>
            <p:nvPr/>
          </p:nvSpPr>
          <p:spPr bwMode="auto">
            <a:xfrm>
              <a:off x="205072" y="3363838"/>
              <a:ext cx="1863515" cy="16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2"/>
                </a:buBlip>
              </a:pPr>
              <a:r>
                <a:rPr kumimoji="1" lang="zh-CN" altLang="en-US" sz="1000" dirty="0">
                  <a:solidFill>
                    <a:srgbClr val="262626"/>
                  </a:solidFill>
                  <a:latin typeface="微软雅黑" panose="020B0503020204020204" pitchFamily="34" charset="-122"/>
                  <a:ea typeface="微软雅黑" panose="020B0503020204020204" pitchFamily="34" charset="-122"/>
                </a:rPr>
                <a:t>通过分配扫描任务，可以实现将一个任务拆分成多个子任务分配给多人或分多次执行。</a:t>
              </a:r>
              <a:endParaRPr kumimoji="1" lang="en-US" altLang="zh-CN" sz="1000" dirty="0">
                <a:solidFill>
                  <a:srgbClr val="262626"/>
                </a:solidFill>
                <a:latin typeface="微软雅黑" panose="020B0503020204020204" pitchFamily="34" charset="-122"/>
                <a:ea typeface="微软雅黑" panose="020B0503020204020204" pitchFamily="34" charset="-122"/>
              </a:endParaRPr>
            </a:p>
          </p:txBody>
        </p:sp>
        <p:sp>
          <p:nvSpPr>
            <p:cNvPr id="11" name="内容占位符 1"/>
            <p:cNvSpPr txBox="1"/>
            <p:nvPr/>
          </p:nvSpPr>
          <p:spPr bwMode="auto">
            <a:xfrm>
              <a:off x="205072" y="1074799"/>
              <a:ext cx="1863515" cy="185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2">
                    <a:extLst/>
                  </a:blip>
                </a:buBlip>
              </a:pPr>
              <a:r>
                <a:rPr lang="zh-CN" altLang="en-US" sz="1000" kern="100" dirty="0">
                  <a:latin typeface="微软雅黑" pitchFamily="34" charset="-122"/>
                  <a:ea typeface="微软雅黑" pitchFamily="34" charset="-122"/>
                </a:rPr>
                <a:t>支持</a:t>
              </a:r>
              <a:r>
                <a:rPr lang="zh-CN" altLang="en-US" sz="1000" kern="100" dirty="0" smtClean="0">
                  <a:latin typeface="微软雅黑" pitchFamily="34" charset="-122"/>
                  <a:ea typeface="微软雅黑" pitchFamily="34" charset="-122"/>
                </a:rPr>
                <a:t>在</a:t>
              </a:r>
              <a:r>
                <a:rPr lang="zh-CN" altLang="en-US" sz="1000" kern="100" dirty="0">
                  <a:latin typeface="微软雅黑" pitchFamily="34" charset="-122"/>
                  <a:ea typeface="微软雅黑" pitchFamily="34" charset="-122"/>
                </a:rPr>
                <a:t>金蝶</a:t>
              </a:r>
              <a:r>
                <a:rPr lang="zh-CN" altLang="en-US" sz="1000" kern="100" dirty="0" smtClean="0">
                  <a:latin typeface="微软雅黑" pitchFamily="34" charset="-122"/>
                  <a:ea typeface="微软雅黑" pitchFamily="34" charset="-122"/>
                </a:rPr>
                <a:t>云平台设置</a:t>
              </a:r>
              <a:r>
                <a:rPr lang="zh-CN" altLang="en-US" sz="1000" kern="100" dirty="0">
                  <a:latin typeface="微软雅黑" pitchFamily="34" charset="-122"/>
                  <a:ea typeface="微软雅黑" pitchFamily="34" charset="-122"/>
                </a:rPr>
                <a:t>扫描任务，将任务分配给对应执行者，</a:t>
              </a:r>
              <a:r>
                <a:rPr lang="en-US" altLang="zh-CN" sz="1000" kern="100" dirty="0">
                  <a:latin typeface="微软雅黑" pitchFamily="34" charset="-122"/>
                  <a:ea typeface="微软雅黑" pitchFamily="34" charset="-122"/>
                </a:rPr>
                <a:t>PDA</a:t>
              </a:r>
              <a:r>
                <a:rPr lang="zh-CN" altLang="en-US" sz="1000" kern="100" dirty="0">
                  <a:latin typeface="微软雅黑" pitchFamily="34" charset="-122"/>
                  <a:ea typeface="微软雅黑" pitchFamily="34" charset="-122"/>
                </a:rPr>
                <a:t>或码上查自动获取扫描任务，操作员根据扫描任务进行扫描</a:t>
              </a:r>
              <a:r>
                <a:rPr kumimoji="1" lang="zh-CN" altLang="en-US" sz="1000" dirty="0">
                  <a:solidFill>
                    <a:srgbClr val="262626"/>
                  </a:solidFill>
                  <a:latin typeface="微软雅黑" panose="020B0503020204020204" pitchFamily="34" charset="-122"/>
                  <a:ea typeface="微软雅黑" panose="020B0503020204020204" pitchFamily="34" charset="-122"/>
                </a:rPr>
                <a:t>；</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2">
                    <a:extLst/>
                  </a:blip>
                </a:buBlip>
              </a:pPr>
              <a:r>
                <a:rPr kumimoji="1" lang="zh-CN" altLang="en-US" sz="1000" dirty="0">
                  <a:solidFill>
                    <a:srgbClr val="262626"/>
                  </a:solidFill>
                  <a:latin typeface="微软雅黑" panose="020B0503020204020204" pitchFamily="34" charset="-122"/>
                  <a:ea typeface="微软雅黑" panose="020B0503020204020204" pitchFamily="34" charset="-122"/>
                </a:rPr>
                <a:t>登录码上查后自动获取扫描任务；</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0" indent="0">
                <a:spcBef>
                  <a:spcPct val="20000"/>
                </a:spcBef>
                <a:buSzPct val="100000"/>
              </a:pPr>
              <a:endParaRPr kumimoji="1" lang="en-US" altLang="zh-CN" sz="1000" dirty="0">
                <a:solidFill>
                  <a:srgbClr val="262626"/>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2018962" y="828994"/>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 name="组合 16"/>
            <p:cNvGrpSpPr/>
            <p:nvPr/>
          </p:nvGrpSpPr>
          <p:grpSpPr>
            <a:xfrm>
              <a:off x="179512" y="2971016"/>
              <a:ext cx="1944216" cy="320814"/>
              <a:chOff x="179512" y="3003798"/>
              <a:chExt cx="1944216" cy="320814"/>
            </a:xfrm>
          </p:grpSpPr>
          <p:sp>
            <p:nvSpPr>
              <p:cNvPr id="14" name="Rectangle 15"/>
              <p:cNvSpPr>
                <a:spLocks noChangeArrowheads="1"/>
              </p:cNvSpPr>
              <p:nvPr/>
            </p:nvSpPr>
            <p:spPr bwMode="auto">
              <a:xfrm>
                <a:off x="179512" y="3003798"/>
                <a:ext cx="1944216" cy="320814"/>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5" name="Rectangle 16"/>
              <p:cNvSpPr>
                <a:spLocks noChangeArrowheads="1"/>
              </p:cNvSpPr>
              <p:nvPr/>
            </p:nvSpPr>
            <p:spPr bwMode="auto">
              <a:xfrm>
                <a:off x="335005" y="3003798"/>
                <a:ext cx="1788719" cy="32081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6" name="Rectangle 18"/>
              <p:cNvSpPr>
                <a:spLocks noChangeArrowheads="1"/>
              </p:cNvSpPr>
              <p:nvPr/>
            </p:nvSpPr>
            <p:spPr bwMode="auto">
              <a:xfrm>
                <a:off x="211493" y="3105107"/>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17" name="Rectangle 19"/>
              <p:cNvSpPr>
                <a:spLocks noChangeArrowheads="1"/>
              </p:cNvSpPr>
              <p:nvPr/>
            </p:nvSpPr>
            <p:spPr bwMode="auto">
              <a:xfrm>
                <a:off x="396111" y="3052831"/>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客户价值</a:t>
                </a:r>
              </a:p>
            </p:txBody>
          </p:sp>
          <p:sp>
            <p:nvSpPr>
              <p:cNvPr id="18" name="Freeform 17"/>
              <p:cNvSpPr/>
              <p:nvPr/>
            </p:nvSpPr>
            <p:spPr bwMode="auto">
              <a:xfrm>
                <a:off x="2010140" y="3133249"/>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pic>
        <p:nvPicPr>
          <p:cNvPr id="19" name="图片 18"/>
          <p:cNvPicPr/>
          <p:nvPr/>
        </p:nvPicPr>
        <p:blipFill>
          <a:blip r:embed="rId3"/>
          <a:stretch>
            <a:fillRect/>
          </a:stretch>
        </p:blipFill>
        <p:spPr>
          <a:xfrm>
            <a:off x="3059832" y="699542"/>
            <a:ext cx="4552325" cy="3899283"/>
          </a:xfrm>
          <a:prstGeom prst="rect">
            <a:avLst/>
          </a:prstGeom>
          <a:noFill/>
          <a:ln w="9525">
            <a:noFill/>
          </a:ln>
        </p:spPr>
      </p:pic>
      <p:pic>
        <p:nvPicPr>
          <p:cNvPr id="20" name="图片 19"/>
          <p:cNvPicPr/>
          <p:nvPr/>
        </p:nvPicPr>
        <p:blipFill>
          <a:blip r:embed="rId4"/>
          <a:stretch>
            <a:fillRect/>
          </a:stretch>
        </p:blipFill>
        <p:spPr>
          <a:xfrm>
            <a:off x="2843808" y="2202487"/>
            <a:ext cx="5264150" cy="904240"/>
          </a:xfrm>
          <a:prstGeom prst="rect">
            <a:avLst/>
          </a:prstGeom>
          <a:noFill/>
          <a:ln w="9525">
            <a:noFill/>
          </a:ln>
        </p:spPr>
      </p:pic>
      <p:sp>
        <p:nvSpPr>
          <p:cNvPr id="21" name="矩形 20"/>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4.6</a:t>
            </a:r>
            <a:r>
              <a:rPr kumimoji="1" lang="zh-CN" altLang="en-US" sz="2000" dirty="0" smtClean="0">
                <a:solidFill>
                  <a:schemeClr val="bg1"/>
                </a:solidFill>
                <a:latin typeface="微软雅黑" pitchFamily="34" charset="-122"/>
                <a:ea typeface="微软雅黑" pitchFamily="34" charset="-122"/>
              </a:rPr>
              <a:t>任务分配，明确分工</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68499049"/>
      </p:ext>
    </p:extLst>
  </p:cSld>
  <p:clrMapOvr>
    <a:masterClrMapping/>
  </p:clrMapOvr>
  <mc:AlternateContent xmlns:mc="http://schemas.openxmlformats.org/markup-compatibility/2006">
    <mc:Choice xmlns:p15="http://schemas.microsoft.com/office/powerpoint/2012/main" xmlns="" Requires="p15">
      <p:transition>
        <p15:prstTrans prst="prestig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179512" y="699542"/>
            <a:ext cx="2096693" cy="4320480"/>
            <a:chOff x="179512" y="699542"/>
            <a:chExt cx="1952094" cy="4320480"/>
          </a:xfrm>
        </p:grpSpPr>
        <p:sp>
          <p:nvSpPr>
            <p:cNvPr id="3" name="Rectangle 6"/>
            <p:cNvSpPr>
              <a:spLocks noChangeArrowheads="1"/>
            </p:cNvSpPr>
            <p:nvPr/>
          </p:nvSpPr>
          <p:spPr bwMode="auto">
            <a:xfrm>
              <a:off x="179512" y="699544"/>
              <a:ext cx="1935390" cy="320813"/>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4" name="Rectangle 7"/>
            <p:cNvSpPr>
              <a:spLocks noChangeArrowheads="1"/>
            </p:cNvSpPr>
            <p:nvPr/>
          </p:nvSpPr>
          <p:spPr bwMode="auto">
            <a:xfrm>
              <a:off x="335005" y="699544"/>
              <a:ext cx="1788719" cy="32081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dirty="0">
                <a:latin typeface="Arial" panose="020B0604020202020204" pitchFamily="34" charset="0"/>
                <a:ea typeface="黑体" panose="02010609060101010101" pitchFamily="2" charset="-122"/>
              </a:endParaRPr>
            </a:p>
          </p:txBody>
        </p:sp>
        <p:sp>
          <p:nvSpPr>
            <p:cNvPr id="5" name="Rectangle 9"/>
            <p:cNvSpPr>
              <a:spLocks noChangeArrowheads="1"/>
            </p:cNvSpPr>
            <p:nvPr/>
          </p:nvSpPr>
          <p:spPr bwMode="auto">
            <a:xfrm>
              <a:off x="220315" y="800853"/>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6" name="Line 4"/>
            <p:cNvSpPr>
              <a:spLocks noChangeShapeType="1"/>
            </p:cNvSpPr>
            <p:nvPr/>
          </p:nvSpPr>
          <p:spPr bwMode="auto">
            <a:xfrm flipH="1" flipV="1">
              <a:off x="2123724" y="699544"/>
              <a:ext cx="0" cy="4320478"/>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Rectangle 10"/>
            <p:cNvSpPr>
              <a:spLocks noChangeArrowheads="1"/>
            </p:cNvSpPr>
            <p:nvPr/>
          </p:nvSpPr>
          <p:spPr bwMode="auto">
            <a:xfrm>
              <a:off x="396111" y="748576"/>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主要功能</a:t>
              </a:r>
            </a:p>
          </p:txBody>
        </p:sp>
        <p:sp>
          <p:nvSpPr>
            <p:cNvPr id="8" name="Line 12"/>
            <p:cNvSpPr>
              <a:spLocks noChangeShapeType="1"/>
            </p:cNvSpPr>
            <p:nvPr/>
          </p:nvSpPr>
          <p:spPr bwMode="auto">
            <a:xfrm flipH="1" flipV="1">
              <a:off x="179512" y="699542"/>
              <a:ext cx="0" cy="4320479"/>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192745" y="5020022"/>
              <a:ext cx="1930979" cy="0"/>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内容占位符 1"/>
            <p:cNvSpPr txBox="1"/>
            <p:nvPr/>
          </p:nvSpPr>
          <p:spPr bwMode="auto">
            <a:xfrm>
              <a:off x="214529" y="3403597"/>
              <a:ext cx="1863515" cy="16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3"/>
                </a:buBlip>
              </a:pPr>
              <a:r>
                <a:rPr kumimoji="1" lang="zh-CN" altLang="en-US" sz="1000" dirty="0" smtClean="0">
                  <a:solidFill>
                    <a:srgbClr val="262626"/>
                  </a:solidFill>
                  <a:latin typeface="微软雅黑" panose="020B0503020204020204" pitchFamily="34" charset="-122"/>
                  <a:ea typeface="微软雅黑" panose="020B0503020204020204" pitchFamily="34" charset="-122"/>
                </a:rPr>
                <a:t>通过</a:t>
              </a:r>
              <a:r>
                <a:rPr kumimoji="1" lang="en-US" altLang="zh-CN" sz="1000" dirty="0" smtClean="0">
                  <a:solidFill>
                    <a:srgbClr val="262626"/>
                  </a:solidFill>
                  <a:latin typeface="微软雅黑" panose="020B0503020204020204" pitchFamily="34" charset="-122"/>
                  <a:ea typeface="微软雅黑" panose="020B0503020204020204" pitchFamily="34" charset="-122"/>
                </a:rPr>
                <a:t>PDA</a:t>
              </a:r>
              <a:r>
                <a:rPr kumimoji="1" lang="zh-CN" altLang="en-US" sz="1000" dirty="0" smtClean="0">
                  <a:solidFill>
                    <a:srgbClr val="262626"/>
                  </a:solidFill>
                  <a:latin typeface="微软雅黑" panose="020B0503020204020204" pitchFamily="34" charset="-122"/>
                  <a:ea typeface="微软雅黑" panose="020B0503020204020204" pitchFamily="34" charset="-122"/>
                </a:rPr>
                <a:t>扫描进行装拆箱，操作简单、高效；</a:t>
              </a:r>
              <a:endParaRPr kumimoji="1" lang="en-US" altLang="zh-CN" sz="1000" dirty="0" smtClean="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Blip>
                  <a:blip r:embed="rId3"/>
                </a:buBlip>
              </a:pPr>
              <a:r>
                <a:rPr lang="zh-CN" altLang="en-US" sz="1000" dirty="0" smtClean="0">
                  <a:latin typeface="微软雅黑" pitchFamily="34" charset="-122"/>
                  <a:ea typeface="微软雅黑" pitchFamily="34" charset="-122"/>
                </a:rPr>
                <a:t>相同物料装一个箱进行防错校验，也可不同物料混合装箱。</a:t>
              </a:r>
            </a:p>
            <a:p>
              <a:pPr marL="179705" indent="-179705">
                <a:spcBef>
                  <a:spcPct val="20000"/>
                </a:spcBef>
                <a:buSzPct val="100000"/>
                <a:buFontTx/>
                <a:buBlip>
                  <a:blip r:embed="rId3"/>
                </a:buBlip>
              </a:pPr>
              <a:endParaRPr kumimoji="1" lang="en-US" altLang="zh-CN" sz="1000" dirty="0">
                <a:solidFill>
                  <a:srgbClr val="262626"/>
                </a:solidFill>
                <a:latin typeface="微软雅黑" panose="020B0503020204020204" pitchFamily="34" charset="-122"/>
                <a:ea typeface="微软雅黑" panose="020B0503020204020204" pitchFamily="34" charset="-122"/>
              </a:endParaRPr>
            </a:p>
          </p:txBody>
        </p:sp>
        <p:sp>
          <p:nvSpPr>
            <p:cNvPr id="11" name="内容占位符 1"/>
            <p:cNvSpPr txBox="1"/>
            <p:nvPr/>
          </p:nvSpPr>
          <p:spPr bwMode="auto">
            <a:xfrm>
              <a:off x="205072" y="1074799"/>
              <a:ext cx="1863515" cy="240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3"/>
                </a:buBlip>
              </a:pPr>
              <a:r>
                <a:rPr kumimoji="1" lang="zh-CN" altLang="en-US" sz="1000" dirty="0">
                  <a:solidFill>
                    <a:srgbClr val="262626"/>
                  </a:solidFill>
                  <a:latin typeface="微软雅黑" panose="020B0503020204020204" pitchFamily="34" charset="-122"/>
                  <a:ea typeface="微软雅黑" panose="020B0503020204020204" pitchFamily="34" charset="-122"/>
                </a:rPr>
                <a:t>打开装拆箱扫描界面；</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r>
                <a:rPr kumimoji="1" lang="zh-CN" altLang="en-US" sz="1000" dirty="0">
                  <a:solidFill>
                    <a:srgbClr val="262626"/>
                  </a:solidFill>
                  <a:latin typeface="微软雅黑" panose="020B0503020204020204" pitchFamily="34" charset="-122"/>
                  <a:ea typeface="微软雅黑" panose="020B0503020204020204" pitchFamily="34" charset="-122"/>
                </a:rPr>
                <a:t>在装拆箱扫描界面，先扫描包装条码；</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r>
                <a:rPr kumimoji="1" lang="zh-CN" altLang="en-US" sz="1000" dirty="0">
                  <a:solidFill>
                    <a:srgbClr val="262626"/>
                  </a:solidFill>
                  <a:latin typeface="微软雅黑" panose="020B0503020204020204" pitchFamily="34" charset="-122"/>
                  <a:ea typeface="微软雅黑" panose="020B0503020204020204" pitchFamily="34" charset="-122"/>
                </a:rPr>
                <a:t>扫描物料明细条码；</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r>
                <a:rPr kumimoji="1" lang="zh-CN" altLang="en-US" sz="1000" dirty="0">
                  <a:solidFill>
                    <a:srgbClr val="262626"/>
                  </a:solidFill>
                  <a:latin typeface="微软雅黑" panose="020B0503020204020204" pitchFamily="34" charset="-122"/>
                  <a:ea typeface="微软雅黑" panose="020B0503020204020204" pitchFamily="34" charset="-122"/>
                </a:rPr>
                <a:t>点击</a:t>
              </a:r>
              <a:r>
                <a:rPr kumimoji="1" lang="en-US" altLang="zh-CN" sz="1000" dirty="0">
                  <a:solidFill>
                    <a:srgbClr val="262626"/>
                  </a:solidFill>
                  <a:latin typeface="微软雅黑" panose="020B0503020204020204" pitchFamily="34" charset="-122"/>
                  <a:ea typeface="微软雅黑" panose="020B0503020204020204" pitchFamily="34" charset="-122"/>
                </a:rPr>
                <a:t>OK</a:t>
              </a:r>
              <a:r>
                <a:rPr kumimoji="1" lang="zh-CN" altLang="en-US" sz="1000" dirty="0">
                  <a:solidFill>
                    <a:srgbClr val="262626"/>
                  </a:solidFill>
                  <a:latin typeface="微软雅黑" panose="020B0503020204020204" pitchFamily="34" charset="-122"/>
                  <a:ea typeface="微软雅黑" panose="020B0503020204020204" pitchFamily="34" charset="-122"/>
                </a:rPr>
                <a:t>按钮提交装箱</a:t>
              </a:r>
              <a:r>
                <a:rPr kumimoji="1" lang="zh-CN" altLang="en-US" sz="1000" dirty="0" smtClean="0">
                  <a:solidFill>
                    <a:srgbClr val="262626"/>
                  </a:solidFill>
                  <a:latin typeface="微软雅黑" panose="020B0503020204020204" pitchFamily="34" charset="-122"/>
                  <a:ea typeface="微软雅黑" panose="020B0503020204020204" pitchFamily="34" charset="-122"/>
                </a:rPr>
                <a:t>数据；</a:t>
              </a:r>
              <a:endParaRPr kumimoji="1" lang="en-US" altLang="zh-CN" sz="1000" dirty="0" smtClean="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r>
                <a:rPr kumimoji="1" lang="zh-CN" altLang="en-US" sz="1000" dirty="0" smtClean="0">
                  <a:solidFill>
                    <a:srgbClr val="262626"/>
                  </a:solidFill>
                  <a:latin typeface="微软雅黑" panose="020B0503020204020204" pitchFamily="34" charset="-122"/>
                  <a:ea typeface="微软雅黑" panose="020B0503020204020204" pitchFamily="34" charset="-122"/>
                </a:rPr>
                <a:t>拆箱时在</a:t>
              </a:r>
              <a:r>
                <a:rPr kumimoji="1" lang="zh-CN" altLang="en-US" sz="1000" dirty="0">
                  <a:solidFill>
                    <a:srgbClr val="262626"/>
                  </a:solidFill>
                  <a:latin typeface="微软雅黑" panose="020B0503020204020204" pitchFamily="34" charset="-122"/>
                  <a:ea typeface="微软雅黑" panose="020B0503020204020204" pitchFamily="34" charset="-122"/>
                </a:rPr>
                <a:t>装拆箱扫描界面，先扫描包装条码；</a:t>
              </a: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r>
                <a:rPr kumimoji="1" lang="zh-CN" altLang="en-US" sz="1000" dirty="0" smtClean="0">
                  <a:solidFill>
                    <a:srgbClr val="262626"/>
                  </a:solidFill>
                  <a:latin typeface="微软雅黑" panose="020B0503020204020204" pitchFamily="34" charset="-122"/>
                  <a:ea typeface="微软雅黑" panose="020B0503020204020204" pitchFamily="34" charset="-122"/>
                </a:rPr>
                <a:t>再扫描需要拆箱的明细条码，提交即可完成拆箱操作。</a:t>
              </a:r>
              <a:endParaRPr kumimoji="1" lang="en-US" altLang="zh-CN" sz="1000" dirty="0" smtClean="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pPr>
              <a:endParaRPr kumimoji="1" lang="en-US" altLang="zh-CN" sz="1000" dirty="0">
                <a:solidFill>
                  <a:srgbClr val="262626"/>
                </a:solidFill>
                <a:latin typeface="微软雅黑" panose="020B0503020204020204" pitchFamily="34" charset="-122"/>
                <a:ea typeface="微软雅黑" panose="020B0503020204020204" pitchFamily="34" charset="-122"/>
              </a:endParaRPr>
            </a:p>
            <a:p>
              <a:pPr marL="179705" indent="-179705">
                <a:spcBef>
                  <a:spcPct val="20000"/>
                </a:spcBef>
                <a:buSzPct val="100000"/>
                <a:buFontTx/>
                <a:buBlip>
                  <a:blip r:embed="rId3"/>
                </a:buBlip>
              </a:pPr>
              <a:endParaRPr kumimoji="1" lang="en-US" altLang="zh-CN" sz="1000" dirty="0">
                <a:solidFill>
                  <a:srgbClr val="262626"/>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2018962" y="828994"/>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 name="组合 28"/>
            <p:cNvGrpSpPr/>
            <p:nvPr/>
          </p:nvGrpSpPr>
          <p:grpSpPr>
            <a:xfrm>
              <a:off x="187390" y="3032771"/>
              <a:ext cx="1944216" cy="742876"/>
              <a:chOff x="187390" y="3065553"/>
              <a:chExt cx="1944216" cy="742876"/>
            </a:xfrm>
          </p:grpSpPr>
          <p:sp>
            <p:nvSpPr>
              <p:cNvPr id="14" name="Rectangle 15"/>
              <p:cNvSpPr>
                <a:spLocks noChangeArrowheads="1"/>
              </p:cNvSpPr>
              <p:nvPr/>
            </p:nvSpPr>
            <p:spPr bwMode="auto">
              <a:xfrm>
                <a:off x="187390" y="3065553"/>
                <a:ext cx="1944216" cy="320814"/>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5" name="Rectangle 16"/>
              <p:cNvSpPr>
                <a:spLocks noChangeArrowheads="1"/>
              </p:cNvSpPr>
              <p:nvPr/>
            </p:nvSpPr>
            <p:spPr bwMode="auto">
              <a:xfrm>
                <a:off x="292105" y="3070777"/>
                <a:ext cx="1788719" cy="32081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6" name="Rectangle 18"/>
              <p:cNvSpPr>
                <a:spLocks noChangeArrowheads="1"/>
              </p:cNvSpPr>
              <p:nvPr/>
            </p:nvSpPr>
            <p:spPr bwMode="auto">
              <a:xfrm>
                <a:off x="211493" y="3105107"/>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17" name="Rectangle 19"/>
              <p:cNvSpPr>
                <a:spLocks noChangeArrowheads="1"/>
              </p:cNvSpPr>
              <p:nvPr/>
            </p:nvSpPr>
            <p:spPr bwMode="auto">
              <a:xfrm>
                <a:off x="372463" y="3125037"/>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客户价值</a:t>
                </a:r>
              </a:p>
            </p:txBody>
          </p:sp>
          <p:sp>
            <p:nvSpPr>
              <p:cNvPr id="18" name="Freeform 17"/>
              <p:cNvSpPr/>
              <p:nvPr/>
            </p:nvSpPr>
            <p:spPr bwMode="auto">
              <a:xfrm>
                <a:off x="2010140" y="3747322"/>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433" y="1394042"/>
            <a:ext cx="2817140" cy="2597051"/>
          </a:xfrm>
          <a:prstGeom prst="rect">
            <a:avLst/>
          </a:prstGeom>
        </p:spPr>
      </p:pic>
      <p:sp>
        <p:nvSpPr>
          <p:cNvPr id="21" name="矩形 20"/>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4.7</a:t>
            </a:r>
            <a:r>
              <a:rPr kumimoji="1" lang="zh-CN" altLang="en-US" sz="2000" dirty="0" smtClean="0">
                <a:solidFill>
                  <a:schemeClr val="bg1"/>
                </a:solidFill>
                <a:latin typeface="微软雅黑" pitchFamily="34" charset="-122"/>
                <a:ea typeface="微软雅黑" pitchFamily="34" charset="-122"/>
              </a:rPr>
              <a:t>装箱打包，简单高效</a:t>
            </a:r>
            <a:endParaRPr kumimoji="1" lang="zh-CN" altLang="en-US" sz="2000" dirty="0">
              <a:solidFill>
                <a:schemeClr val="bg1"/>
              </a:solidFill>
              <a:latin typeface="微软雅黑" pitchFamily="34" charset="-122"/>
              <a:ea typeface="微软雅黑" pitchFamily="34" charset="-122"/>
            </a:endParaRP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8265" y="1394041"/>
            <a:ext cx="2817140" cy="2597051"/>
          </a:xfrm>
          <a:prstGeom prst="rect">
            <a:avLst/>
          </a:prstGeom>
        </p:spPr>
      </p:pic>
      <p:pic>
        <p:nvPicPr>
          <p:cNvPr id="24" name="图片 23"/>
          <p:cNvPicPr/>
          <p:nvPr/>
        </p:nvPicPr>
        <p:blipFill>
          <a:blip r:embed="rId6"/>
          <a:stretch>
            <a:fillRect/>
          </a:stretch>
        </p:blipFill>
        <p:spPr>
          <a:xfrm>
            <a:off x="2998014" y="650087"/>
            <a:ext cx="2452370" cy="3902710"/>
          </a:xfrm>
          <a:prstGeom prst="rect">
            <a:avLst/>
          </a:prstGeom>
          <a:noFill/>
          <a:ln w="9525">
            <a:noFill/>
          </a:ln>
        </p:spPr>
      </p:pic>
      <p:pic>
        <p:nvPicPr>
          <p:cNvPr id="25" name="图片 24"/>
          <p:cNvPicPr/>
          <p:nvPr/>
        </p:nvPicPr>
        <p:blipFill>
          <a:blip r:embed="rId7"/>
          <a:stretch>
            <a:fillRect/>
          </a:stretch>
        </p:blipFill>
        <p:spPr>
          <a:xfrm>
            <a:off x="5737722" y="673524"/>
            <a:ext cx="2459355" cy="3900805"/>
          </a:xfrm>
          <a:prstGeom prst="rect">
            <a:avLst/>
          </a:prstGeom>
          <a:noFill/>
          <a:ln w="9525">
            <a:noFill/>
          </a:ln>
        </p:spPr>
      </p:pic>
      <p:pic>
        <p:nvPicPr>
          <p:cNvPr id="6146" name="图片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1508" y="906243"/>
            <a:ext cx="6325658" cy="378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1654836"/>
      </p:ext>
    </p:extLst>
  </p:cSld>
  <p:clrMapOvr>
    <a:masterClrMapping/>
  </p:clrMapOvr>
  <mc:AlternateContent xmlns:mc="http://schemas.openxmlformats.org/markup-compatibility/2006">
    <mc:Choice xmlns:p15="http://schemas.microsoft.com/office/powerpoint/2012/main" xmlns="" Requires="p15">
      <p:transition>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4.8</a:t>
            </a:r>
            <a:r>
              <a:rPr kumimoji="1" lang="zh-CN" altLang="en-US" sz="2000" dirty="0" smtClean="0">
                <a:solidFill>
                  <a:schemeClr val="bg1"/>
                </a:solidFill>
                <a:latin typeface="微软雅黑" pitchFamily="34" charset="-122"/>
                <a:ea typeface="微软雅黑" pitchFamily="34" charset="-122"/>
              </a:rPr>
              <a:t>品质追溯，有据可循</a:t>
            </a:r>
            <a:endParaRPr kumimoji="1" lang="zh-CN" altLang="en-US" sz="2000" dirty="0">
              <a:solidFill>
                <a:schemeClr val="bg1"/>
              </a:solidFill>
              <a:latin typeface="微软雅黑" pitchFamily="34" charset="-122"/>
              <a:ea typeface="微软雅黑" pitchFamily="34" charset="-122"/>
            </a:endParaRPr>
          </a:p>
        </p:txBody>
      </p:sp>
      <p:grpSp>
        <p:nvGrpSpPr>
          <p:cNvPr id="4" name="组合 15"/>
          <p:cNvGrpSpPr/>
          <p:nvPr/>
        </p:nvGrpSpPr>
        <p:grpSpPr>
          <a:xfrm>
            <a:off x="179512" y="699542"/>
            <a:ext cx="1944216" cy="4320480"/>
            <a:chOff x="179512" y="699542"/>
            <a:chExt cx="1944216" cy="4320480"/>
          </a:xfrm>
        </p:grpSpPr>
        <p:sp>
          <p:nvSpPr>
            <p:cNvPr id="5" name="Rectangle 6"/>
            <p:cNvSpPr>
              <a:spLocks noChangeArrowheads="1"/>
            </p:cNvSpPr>
            <p:nvPr/>
          </p:nvSpPr>
          <p:spPr bwMode="auto">
            <a:xfrm>
              <a:off x="179512" y="699544"/>
              <a:ext cx="1935390" cy="320813"/>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6" name="Rectangle 7"/>
            <p:cNvSpPr>
              <a:spLocks noChangeArrowheads="1"/>
            </p:cNvSpPr>
            <p:nvPr/>
          </p:nvSpPr>
          <p:spPr bwMode="auto">
            <a:xfrm>
              <a:off x="335005" y="699544"/>
              <a:ext cx="1788719" cy="32081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dirty="0">
                <a:latin typeface="Arial" panose="020B0604020202020204" pitchFamily="34" charset="0"/>
                <a:ea typeface="黑体" panose="02010609060101010101" pitchFamily="2" charset="-122"/>
              </a:endParaRPr>
            </a:p>
          </p:txBody>
        </p:sp>
        <p:sp>
          <p:nvSpPr>
            <p:cNvPr id="7" name="Rectangle 9"/>
            <p:cNvSpPr>
              <a:spLocks noChangeArrowheads="1"/>
            </p:cNvSpPr>
            <p:nvPr/>
          </p:nvSpPr>
          <p:spPr bwMode="auto">
            <a:xfrm>
              <a:off x="220315" y="800853"/>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8" name="Line 4"/>
            <p:cNvSpPr>
              <a:spLocks noChangeShapeType="1"/>
            </p:cNvSpPr>
            <p:nvPr/>
          </p:nvSpPr>
          <p:spPr bwMode="auto">
            <a:xfrm flipH="1" flipV="1">
              <a:off x="2123724" y="699544"/>
              <a:ext cx="0" cy="4320478"/>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Rectangle 10"/>
            <p:cNvSpPr>
              <a:spLocks noChangeArrowheads="1"/>
            </p:cNvSpPr>
            <p:nvPr/>
          </p:nvSpPr>
          <p:spPr bwMode="auto">
            <a:xfrm>
              <a:off x="396111" y="748576"/>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smtClean="0">
                  <a:solidFill>
                    <a:srgbClr val="FFFFFF"/>
                  </a:solidFill>
                  <a:latin typeface="微软雅黑" panose="020B0503020204020204" pitchFamily="34" charset="-122"/>
                  <a:ea typeface="微软雅黑" panose="020B0503020204020204" pitchFamily="34" charset="-122"/>
                </a:rPr>
                <a:t>主要功能</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10" name="Line 12"/>
            <p:cNvSpPr>
              <a:spLocks noChangeShapeType="1"/>
            </p:cNvSpPr>
            <p:nvPr/>
          </p:nvSpPr>
          <p:spPr bwMode="auto">
            <a:xfrm flipH="1" flipV="1">
              <a:off x="179512" y="699542"/>
              <a:ext cx="0" cy="4320479"/>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192745" y="5020022"/>
              <a:ext cx="1930979" cy="0"/>
            </a:xfrm>
            <a:prstGeom prst="line">
              <a:avLst/>
            </a:prstGeom>
            <a:noFill/>
            <a:ln w="12700">
              <a:solidFill>
                <a:srgbClr val="06669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内容占位符 1"/>
            <p:cNvSpPr txBox="1"/>
            <p:nvPr/>
          </p:nvSpPr>
          <p:spPr bwMode="auto">
            <a:xfrm>
              <a:off x="205072" y="3363838"/>
              <a:ext cx="1863515" cy="16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2"/>
                </a:buBlip>
              </a:pPr>
              <a:r>
                <a:rPr kumimoji="1" lang="zh-CN" altLang="en-US" sz="1000" dirty="0" smtClean="0">
                  <a:solidFill>
                    <a:srgbClr val="262626"/>
                  </a:solidFill>
                  <a:latin typeface="微软雅黑" panose="020B0503020204020204" pitchFamily="34" charset="-122"/>
                  <a:ea typeface="微软雅黑" panose="020B0503020204020204" pitchFamily="34" charset="-122"/>
                </a:rPr>
                <a:t>让物料流转和产品去向有据可查，为品质分析提供依据。</a:t>
              </a:r>
            </a:p>
          </p:txBody>
        </p:sp>
        <p:sp>
          <p:nvSpPr>
            <p:cNvPr id="13" name="内容占位符 1"/>
            <p:cNvSpPr txBox="1"/>
            <p:nvPr/>
          </p:nvSpPr>
          <p:spPr bwMode="auto">
            <a:xfrm>
              <a:off x="205072" y="1074799"/>
              <a:ext cx="1863515" cy="185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36000">
              <a:noAutofit/>
            </a:bodyPr>
            <a:lstStyle>
              <a:lvl1pPr marL="342900" indent="-342900" defTabSz="457200" eaLnBrk="0" hangingPunct="0">
                <a:defRPr sz="2000">
                  <a:solidFill>
                    <a:schemeClr val="tx1"/>
                  </a:solidFill>
                  <a:latin typeface="宋体" panose="02010600030101010101" pitchFamily="2" charset="-122"/>
                  <a:ea typeface="宋体" panose="02010600030101010101" pitchFamily="2" charset="-122"/>
                </a:defRPr>
              </a:lvl1pPr>
              <a:lvl2pPr marL="742950" indent="-285750" defTabSz="457200" eaLnBrk="0" hangingPunct="0">
                <a:defRPr sz="2000">
                  <a:solidFill>
                    <a:schemeClr val="tx1"/>
                  </a:solidFill>
                  <a:latin typeface="宋体" panose="02010600030101010101" pitchFamily="2" charset="-122"/>
                  <a:ea typeface="宋体" panose="02010600030101010101" pitchFamily="2" charset="-122"/>
                </a:defRPr>
              </a:lvl2pPr>
              <a:lvl3pPr marL="1143000" indent="-228600" defTabSz="457200" eaLnBrk="0" hangingPunct="0">
                <a:defRPr sz="2000">
                  <a:solidFill>
                    <a:schemeClr val="tx1"/>
                  </a:solidFill>
                  <a:latin typeface="宋体" panose="02010600030101010101" pitchFamily="2" charset="-122"/>
                  <a:ea typeface="宋体" panose="02010600030101010101" pitchFamily="2" charset="-122"/>
                </a:defRPr>
              </a:lvl3pPr>
              <a:lvl4pPr marL="1600200" indent="-228600" defTabSz="457200" eaLnBrk="0" hangingPunct="0">
                <a:defRPr sz="2000">
                  <a:solidFill>
                    <a:schemeClr val="tx1"/>
                  </a:solidFill>
                  <a:latin typeface="宋体" panose="02010600030101010101" pitchFamily="2" charset="-122"/>
                  <a:ea typeface="宋体" panose="02010600030101010101" pitchFamily="2" charset="-122"/>
                </a:defRPr>
              </a:lvl4pPr>
              <a:lvl5pPr marL="2057400" indent="-228600" defTabSz="457200" eaLnBrk="0" hangingPunct="0">
                <a:defRPr sz="2000">
                  <a:solidFill>
                    <a:schemeClr val="tx1"/>
                  </a:solidFill>
                  <a:latin typeface="宋体" panose="02010600030101010101" pitchFamily="2" charset="-122"/>
                  <a:ea typeface="宋体" panose="02010600030101010101" pitchFamily="2" charset="-122"/>
                </a:defRPr>
              </a:lvl5pPr>
              <a:lvl6pPr marL="25146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defTabSz="4572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marL="179705" indent="-179705">
                <a:spcBef>
                  <a:spcPct val="20000"/>
                </a:spcBef>
                <a:buSzPct val="100000"/>
                <a:buFontTx/>
                <a:buBlip>
                  <a:blip r:embed="rId2"/>
                </a:buBlip>
              </a:pPr>
              <a:r>
                <a:rPr lang="zh-CN" altLang="zh-CN" sz="1100" dirty="0" smtClean="0">
                  <a:latin typeface="微软雅黑" panose="020B0503020204020204" pitchFamily="34" charset="-122"/>
                  <a:ea typeface="微软雅黑" panose="020B0503020204020204" pitchFamily="34" charset="-122"/>
                </a:rPr>
                <a:t>通过</a:t>
              </a:r>
              <a:r>
                <a:rPr lang="zh-CN" altLang="zh-CN" sz="1100" dirty="0">
                  <a:latin typeface="微软雅黑" panose="020B0503020204020204" pitchFamily="34" charset="-122"/>
                  <a:ea typeface="微软雅黑" panose="020B0503020204020204" pitchFamily="34" charset="-122"/>
                </a:rPr>
                <a:t>产品追溯报表，支持产品出现质量问题时，企业人员可以在金蝶云客户端通过产品追溯报表来输入相应的单据号或产品条码进行查询，再进一步追溯原料的</a:t>
              </a:r>
              <a:r>
                <a:rPr lang="zh-CN" altLang="zh-CN" sz="1100" dirty="0" smtClean="0">
                  <a:latin typeface="微软雅黑" panose="020B0503020204020204" pitchFamily="34" charset="-122"/>
                  <a:ea typeface="微软雅黑" panose="020B0503020204020204" pitchFamily="34" charset="-122"/>
                </a:rPr>
                <a:t>信息</a:t>
              </a:r>
              <a:r>
                <a:rPr kumimoji="1" lang="zh-CN" altLang="en-US" sz="1100" dirty="0" smtClean="0">
                  <a:solidFill>
                    <a:srgbClr val="262626"/>
                  </a:solidFill>
                  <a:latin typeface="微软雅黑" panose="020B0503020204020204" pitchFamily="34" charset="-122"/>
                  <a:ea typeface="微软雅黑" panose="020B0503020204020204" pitchFamily="34" charset="-122"/>
                </a:rPr>
                <a:t>。</a:t>
              </a:r>
              <a:endParaRPr kumimoji="1" lang="en-US" altLang="zh-CN" sz="1100" dirty="0" smtClean="0">
                <a:solidFill>
                  <a:srgbClr val="262626"/>
                </a:solidFill>
                <a:latin typeface="微软雅黑" panose="020B0503020204020204" pitchFamily="34" charset="-122"/>
                <a:ea typeface="微软雅黑" panose="020B0503020204020204" pitchFamily="34" charset="-122"/>
              </a:endParaRPr>
            </a:p>
          </p:txBody>
        </p:sp>
        <p:sp>
          <p:nvSpPr>
            <p:cNvPr id="14" name="Freeform 8"/>
            <p:cNvSpPr/>
            <p:nvPr/>
          </p:nvSpPr>
          <p:spPr bwMode="auto">
            <a:xfrm>
              <a:off x="2018962" y="828994"/>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 name="组合 28"/>
            <p:cNvGrpSpPr/>
            <p:nvPr/>
          </p:nvGrpSpPr>
          <p:grpSpPr>
            <a:xfrm>
              <a:off x="179512" y="2971016"/>
              <a:ext cx="1944216" cy="320814"/>
              <a:chOff x="179512" y="3003798"/>
              <a:chExt cx="1944216" cy="320814"/>
            </a:xfrm>
          </p:grpSpPr>
          <p:sp>
            <p:nvSpPr>
              <p:cNvPr id="16" name="Rectangle 15"/>
              <p:cNvSpPr>
                <a:spLocks noChangeArrowheads="1"/>
              </p:cNvSpPr>
              <p:nvPr/>
            </p:nvSpPr>
            <p:spPr bwMode="auto">
              <a:xfrm>
                <a:off x="179512" y="3003798"/>
                <a:ext cx="1944216" cy="320814"/>
              </a:xfrm>
              <a:prstGeom prst="rect">
                <a:avLst/>
              </a:prstGeom>
              <a:noFill/>
              <a:ln w="12700">
                <a:solidFill>
                  <a:srgbClr val="06669F"/>
                </a:solidFill>
                <a:miter lim="800000"/>
              </a:ln>
              <a:extLst>
                <a:ext uri="{909E8E84-426E-40DD-AFC4-6F175D3DCCD1}">
                  <a14:hiddenFill xmlns:a14="http://schemas.microsoft.com/office/drawing/2010/main">
                    <a:solidFill>
                      <a:srgbClr val="FFFFFF"/>
                    </a:solidFill>
                  </a14:hiddenFill>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7" name="Rectangle 16"/>
              <p:cNvSpPr>
                <a:spLocks noChangeArrowheads="1"/>
              </p:cNvSpPr>
              <p:nvPr/>
            </p:nvSpPr>
            <p:spPr bwMode="auto">
              <a:xfrm>
                <a:off x="335005" y="3003798"/>
                <a:ext cx="1788719" cy="320814"/>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FF"/>
                  </a:buClr>
                </a:pPr>
                <a:endParaRPr lang="zh-CN" altLang="zh-CN">
                  <a:latin typeface="Arial" panose="020B0604020202020204" pitchFamily="34" charset="0"/>
                  <a:ea typeface="黑体" panose="02010609060101010101" pitchFamily="2" charset="-122"/>
                </a:endParaRPr>
              </a:p>
            </p:txBody>
          </p:sp>
          <p:sp>
            <p:nvSpPr>
              <p:cNvPr id="18" name="Rectangle 18"/>
              <p:cNvSpPr>
                <a:spLocks noChangeArrowheads="1"/>
              </p:cNvSpPr>
              <p:nvPr/>
            </p:nvSpPr>
            <p:spPr bwMode="auto">
              <a:xfrm>
                <a:off x="211493" y="3105107"/>
                <a:ext cx="100353" cy="10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ctr"/>
                <a:endParaRPr lang="zh-CN" altLang="zh-CN" sz="1600">
                  <a:solidFill>
                    <a:srgbClr val="006699"/>
                  </a:solidFill>
                  <a:latin typeface="黑体" panose="02010609060101010101" pitchFamily="2" charset="-122"/>
                  <a:ea typeface="楷体_GB2312" pitchFamily="49" charset="-122"/>
                </a:endParaRPr>
              </a:p>
            </p:txBody>
          </p:sp>
          <p:sp>
            <p:nvSpPr>
              <p:cNvPr id="19" name="Rectangle 19"/>
              <p:cNvSpPr>
                <a:spLocks noChangeArrowheads="1"/>
              </p:cNvSpPr>
              <p:nvPr/>
            </p:nvSpPr>
            <p:spPr bwMode="auto">
              <a:xfrm>
                <a:off x="396111" y="3052831"/>
                <a:ext cx="1583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smtClean="0">
                    <a:solidFill>
                      <a:srgbClr val="FFFFFF"/>
                    </a:solidFill>
                    <a:latin typeface="微软雅黑" panose="020B0503020204020204" pitchFamily="34" charset="-122"/>
                    <a:ea typeface="微软雅黑" panose="020B0503020204020204" pitchFamily="34" charset="-122"/>
                  </a:rPr>
                  <a:t>客户价值</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20" name="Freeform 17"/>
              <p:cNvSpPr/>
              <p:nvPr/>
            </p:nvSpPr>
            <p:spPr bwMode="auto">
              <a:xfrm>
                <a:off x="2010140" y="3133249"/>
                <a:ext cx="49625" cy="61107"/>
              </a:xfrm>
              <a:custGeom>
                <a:avLst/>
                <a:gdLst>
                  <a:gd name="T0" fmla="*/ 0 w 40"/>
                  <a:gd name="T1" fmla="*/ 2147483647 h 80"/>
                  <a:gd name="T2" fmla="*/ 2147483647 w 40"/>
                  <a:gd name="T3" fmla="*/ 2147483647 h 80"/>
                  <a:gd name="T4" fmla="*/ 0 w 40"/>
                  <a:gd name="T5" fmla="*/ 0 h 80"/>
                  <a:gd name="T6" fmla="*/ 0 w 40"/>
                  <a:gd name="T7" fmla="*/ 2147483647 h 80"/>
                  <a:gd name="T8" fmla="*/ 0 60000 65536"/>
                  <a:gd name="T9" fmla="*/ 0 60000 65536"/>
                  <a:gd name="T10" fmla="*/ 0 60000 65536"/>
                  <a:gd name="T11" fmla="*/ 0 60000 65536"/>
                  <a:gd name="T12" fmla="*/ 0 w 40"/>
                  <a:gd name="T13" fmla="*/ 0 h 80"/>
                  <a:gd name="T14" fmla="*/ 40 w 40"/>
                  <a:gd name="T15" fmla="*/ 80 h 80"/>
                </a:gdLst>
                <a:ahLst/>
                <a:cxnLst>
                  <a:cxn ang="T8">
                    <a:pos x="T0" y="T1"/>
                  </a:cxn>
                  <a:cxn ang="T9">
                    <a:pos x="T2" y="T3"/>
                  </a:cxn>
                  <a:cxn ang="T10">
                    <a:pos x="T4" y="T5"/>
                  </a:cxn>
                  <a:cxn ang="T11">
                    <a:pos x="T6" y="T7"/>
                  </a:cxn>
                </a:cxnLst>
                <a:rect l="T12" t="T13" r="T14" b="T15"/>
                <a:pathLst>
                  <a:path w="40" h="80">
                    <a:moveTo>
                      <a:pt x="0" y="80"/>
                    </a:moveTo>
                    <a:lnTo>
                      <a:pt x="40" y="40"/>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pic>
        <p:nvPicPr>
          <p:cNvPr id="24" name="图片 23" descr="C:\Users\Administrator\Documents\Tencent Files\260467043\Image\C2C\I4RW)]8YEZAH@0OY`%]E_QQ.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2133" y="880532"/>
            <a:ext cx="6604001" cy="2294468"/>
          </a:xfrm>
          <a:prstGeom prst="rect">
            <a:avLst/>
          </a:prstGeom>
          <a:noFill/>
          <a:ln>
            <a:noFill/>
          </a:ln>
        </p:spPr>
      </p:pic>
      <p:pic>
        <p:nvPicPr>
          <p:cNvPr id="25" name="图片 24" descr="C:\Users\Administrator\Documents\Tencent Files\260467043\Image\C2C\XGK]1$4YYLV9GSP7]@)`TOT.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96" y="1686029"/>
            <a:ext cx="6478270" cy="2234037"/>
          </a:xfrm>
          <a:prstGeom prst="rect">
            <a:avLst/>
          </a:prstGeom>
          <a:noFill/>
          <a:ln>
            <a:noFill/>
          </a:ln>
        </p:spPr>
      </p:pic>
    </p:spTree>
    <p:extLst>
      <p:ext uri="{BB962C8B-B14F-4D97-AF65-F5344CB8AC3E}">
        <p14:creationId xmlns:p14="http://schemas.microsoft.com/office/powerpoint/2010/main" val="2337522343"/>
      </p:ext>
    </p:extLst>
  </p:cSld>
  <p:clrMapOvr>
    <a:masterClrMapping/>
  </p:clrMapOvr>
  <mc:AlternateContent xmlns:mc="http://schemas.openxmlformats.org/markup-compatibility/2006">
    <mc:Choice xmlns:p15="http://schemas.microsoft.com/office/powerpoint/2012/main" xmlns="" Requires="p15">
      <p:transition>
        <p15:prstTrans prst="prestig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32668" y="1116416"/>
            <a:ext cx="5039833" cy="415498"/>
          </a:xfrm>
          <a:prstGeom prst="rect">
            <a:avLst/>
          </a:prstGeom>
          <a:noFill/>
        </p:spPr>
        <p:txBody>
          <a:bodyPr wrap="square" rtlCol="0">
            <a:spAutoFit/>
          </a:bodyPr>
          <a:lstStyle/>
          <a:p>
            <a:endParaRPr lang="en-US" altLang="zh-CN" sz="1050" dirty="0"/>
          </a:p>
          <a:p>
            <a:endParaRPr lang="en-US" altLang="zh-CN" sz="1050" dirty="0"/>
          </a:p>
        </p:txBody>
      </p:sp>
      <p:sp>
        <p:nvSpPr>
          <p:cNvPr id="21" name="文本框 20"/>
          <p:cNvSpPr txBox="1"/>
          <p:nvPr/>
        </p:nvSpPr>
        <p:spPr>
          <a:xfrm>
            <a:off x="641985" y="721042"/>
            <a:ext cx="7855744" cy="415498"/>
          </a:xfrm>
          <a:prstGeom prst="rect">
            <a:avLst/>
          </a:prstGeom>
          <a:noFill/>
        </p:spPr>
        <p:txBody>
          <a:bodyPr wrap="square" rtlCol="0">
            <a:spAutoFit/>
          </a:bodyPr>
          <a:lstStyle/>
          <a:p>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企业方：</a:t>
            </a:r>
            <a:r>
              <a:rPr lang="zh-CN" altLang="en-US" sz="105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在金蝶云</a:t>
            </a: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系统中生成</a:t>
            </a: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两个条码（产品码有序产生、防伪码随机产生），产品码与随机码之间建立映射关系。</a:t>
            </a: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将产品码及防伪码数据导出后，委托供应商进行打印制作产品标签</a:t>
            </a:r>
            <a:r>
              <a:rPr lang="en-US" altLang="zh-CN"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包装。</a:t>
            </a:r>
            <a:r>
              <a:rPr lang="zh-CN" altLang="en-US" sz="1050" dirty="0">
                <a:effectLst>
                  <a:outerShdw blurRad="38100" dist="19050" dir="2700000" algn="tl" rotWithShape="0">
                    <a:schemeClr val="dk1">
                      <a:alpha val="40000"/>
                    </a:schemeClr>
                  </a:outerShdw>
                </a:effectLst>
              </a:rPr>
              <a:t>            </a:t>
            </a:r>
          </a:p>
        </p:txBody>
      </p:sp>
      <p:pic>
        <p:nvPicPr>
          <p:cNvPr id="9" name="图片 8"/>
          <p:cNvPicPr>
            <a:picLocks noChangeAspect="1"/>
          </p:cNvPicPr>
          <p:nvPr/>
        </p:nvPicPr>
        <p:blipFill>
          <a:blip r:embed="rId2"/>
          <a:stretch>
            <a:fillRect/>
          </a:stretch>
        </p:blipFill>
        <p:spPr>
          <a:xfrm>
            <a:off x="751652" y="1199050"/>
            <a:ext cx="1517074" cy="2107318"/>
          </a:xfrm>
          <a:prstGeom prst="rect">
            <a:avLst/>
          </a:prstGeom>
        </p:spPr>
      </p:pic>
      <p:sp>
        <p:nvSpPr>
          <p:cNvPr id="2" name="文本框 1"/>
          <p:cNvSpPr txBox="1"/>
          <p:nvPr/>
        </p:nvSpPr>
        <p:spPr>
          <a:xfrm>
            <a:off x="2762503" y="2634192"/>
            <a:ext cx="1992853"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sym typeface="+mn-ea"/>
              </a:rPr>
              <a:t>产品码：在包装盒外部显示，用于企业内部的出入库扫描</a:t>
            </a:r>
            <a:endParaRPr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850356" y="1557860"/>
            <a:ext cx="2178844" cy="461665"/>
          </a:xfrm>
          <a:prstGeom prst="rect">
            <a:avLst/>
          </a:prstGeom>
          <a:noFill/>
        </p:spPr>
        <p:txBody>
          <a:bodyPr wrap="square" rtlCol="0" anchor="t">
            <a:spAutoFit/>
          </a:bodyPr>
          <a:lstStyle/>
          <a:p>
            <a:r>
              <a:rPr lang="zh-CN" altLang="en-US" sz="1200" dirty="0">
                <a:latin typeface="微软雅黑" panose="020B0503020204020204" pitchFamily="34" charset="-122"/>
                <a:ea typeface="微软雅黑" panose="020B0503020204020204" pitchFamily="34" charset="-122"/>
                <a:sym typeface="+mn-ea"/>
              </a:rPr>
              <a:t>防伪码：在包装盒内部显示，用于</a:t>
            </a:r>
            <a:r>
              <a:rPr lang="zh-CN" altLang="en-US" sz="1200" dirty="0">
                <a:latin typeface="微软雅黑" panose="020B0503020204020204" pitchFamily="34" charset="-122"/>
                <a:ea typeface="微软雅黑" panose="020B0503020204020204" pitchFamily="34" charset="-122"/>
              </a:rPr>
              <a:t>终端消费者进行防伪查询</a:t>
            </a:r>
          </a:p>
        </p:txBody>
      </p:sp>
      <p:sp>
        <p:nvSpPr>
          <p:cNvPr id="12" name="右箭头 11"/>
          <p:cNvSpPr/>
          <p:nvPr/>
        </p:nvSpPr>
        <p:spPr>
          <a:xfrm>
            <a:off x="2013758" y="1664444"/>
            <a:ext cx="675000" cy="14859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右箭头 13"/>
          <p:cNvSpPr/>
          <p:nvPr/>
        </p:nvSpPr>
        <p:spPr>
          <a:xfrm>
            <a:off x="1676258" y="2762776"/>
            <a:ext cx="1012500" cy="14859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文本框 15"/>
          <p:cNvSpPr txBox="1"/>
          <p:nvPr/>
        </p:nvSpPr>
        <p:spPr>
          <a:xfrm>
            <a:off x="751652" y="3354491"/>
            <a:ext cx="1170833" cy="515526"/>
          </a:xfrm>
          <a:prstGeom prst="rect">
            <a:avLst/>
          </a:prstGeom>
          <a:noFill/>
        </p:spPr>
        <p:txBody>
          <a:bodyPr wrap="none" rtlCol="0">
            <a:spAutoFit/>
          </a:bodyPr>
          <a:lstStyle/>
          <a:p>
            <a:pPr>
              <a:spcBef>
                <a:spcPts val="300"/>
              </a:spcBef>
              <a:spcAft>
                <a:spcPts val="300"/>
              </a:spcAft>
            </a:pP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优势</a:t>
            </a:r>
            <a:r>
              <a:rPr lang="zh-CN" altLang="en-US" sz="1050" dirty="0">
                <a:latin typeface="微软雅黑" panose="020B0503020204020204" pitchFamily="34" charset="-122"/>
                <a:ea typeface="微软雅黑" panose="020B0503020204020204" pitchFamily="34" charset="-122"/>
              </a:rPr>
              <a:t>：</a:t>
            </a:r>
          </a:p>
          <a:p>
            <a:pPr marL="214313" indent="-214313">
              <a:spcBef>
                <a:spcPts val="300"/>
              </a:spcBef>
              <a:spcAft>
                <a:spcPts val="300"/>
              </a:spcAft>
              <a:buFont typeface="Wingdings" panose="05000000000000000000" charset="0"/>
              <a:buChar char="Ø"/>
            </a:pPr>
            <a:r>
              <a:rPr lang="zh-CN" altLang="en-US" sz="1200" dirty="0">
                <a:latin typeface="微软雅黑" panose="020B0503020204020204" pitchFamily="34" charset="-122"/>
                <a:ea typeface="微软雅黑" panose="020B0503020204020204" pitchFamily="34" charset="-122"/>
              </a:rPr>
              <a:t>印刷成本低</a:t>
            </a:r>
          </a:p>
        </p:txBody>
      </p:sp>
      <p:sp>
        <p:nvSpPr>
          <p:cNvPr id="17" name="文本框 16"/>
          <p:cNvSpPr txBox="1"/>
          <p:nvPr/>
        </p:nvSpPr>
        <p:spPr>
          <a:xfrm>
            <a:off x="751651" y="3959266"/>
            <a:ext cx="4817876" cy="687368"/>
          </a:xfrm>
          <a:prstGeom prst="rect">
            <a:avLst/>
          </a:prstGeom>
          <a:noFill/>
        </p:spPr>
        <p:txBody>
          <a:bodyPr wrap="square" rtlCol="0">
            <a:spAutoFit/>
          </a:bodyPr>
          <a:lstStyle/>
          <a:p>
            <a:pPr>
              <a:spcBef>
                <a:spcPts val="450"/>
              </a:spcBef>
              <a:spcAft>
                <a:spcPts val="450"/>
              </a:spcAft>
            </a:pP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劣势：</a:t>
            </a:r>
          </a:p>
          <a:p>
            <a:pPr marL="214313" indent="-214313">
              <a:buFont typeface="Wingdings" panose="05000000000000000000" charset="0"/>
              <a:buChar char="Ø"/>
            </a:pPr>
            <a:r>
              <a:rPr lang="zh-CN" altLang="en-US" sz="1200" dirty="0">
                <a:latin typeface="微软雅黑" panose="020B0503020204020204" pitchFamily="34" charset="-122"/>
                <a:ea typeface="微软雅黑" panose="020B0503020204020204" pitchFamily="34" charset="-122"/>
              </a:rPr>
              <a:t>防伪码位置不明显，需要一定的引导，终端消费者才能找到防伪码</a:t>
            </a:r>
          </a:p>
        </p:txBody>
      </p:sp>
      <p:sp>
        <p:nvSpPr>
          <p:cNvPr id="13" name="矩形 12"/>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4.9</a:t>
            </a:r>
            <a:r>
              <a:rPr kumimoji="1" lang="zh-CN" altLang="en-US" sz="2000" dirty="0" smtClean="0">
                <a:solidFill>
                  <a:schemeClr val="bg1"/>
                </a:solidFill>
                <a:latin typeface="微软雅黑" pitchFamily="34" charset="-122"/>
                <a:ea typeface="微软雅黑" pitchFamily="34" charset="-122"/>
              </a:rPr>
              <a:t>产品防伪，标签制作</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16788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防伪查询"/>
          <p:cNvPicPr>
            <a:picLocks noChangeAspect="1"/>
          </p:cNvPicPr>
          <p:nvPr/>
        </p:nvPicPr>
        <p:blipFill>
          <a:blip r:embed="rId2"/>
          <a:stretch>
            <a:fillRect/>
          </a:stretch>
        </p:blipFill>
        <p:spPr>
          <a:xfrm>
            <a:off x="2310444" y="1931987"/>
            <a:ext cx="1427798" cy="2538889"/>
          </a:xfrm>
          <a:prstGeom prst="rect">
            <a:avLst/>
          </a:prstGeom>
        </p:spPr>
      </p:pic>
      <p:pic>
        <p:nvPicPr>
          <p:cNvPr id="18" name="图片 17" descr="产品信息"/>
          <p:cNvPicPr>
            <a:picLocks noChangeAspect="1"/>
          </p:cNvPicPr>
          <p:nvPr/>
        </p:nvPicPr>
        <p:blipFill>
          <a:blip r:embed="rId3"/>
          <a:stretch>
            <a:fillRect/>
          </a:stretch>
        </p:blipFill>
        <p:spPr>
          <a:xfrm>
            <a:off x="3884797" y="1931987"/>
            <a:ext cx="1452563" cy="2583180"/>
          </a:xfrm>
          <a:prstGeom prst="rect">
            <a:avLst/>
          </a:prstGeom>
        </p:spPr>
      </p:pic>
      <p:pic>
        <p:nvPicPr>
          <p:cNvPr id="19" name="图片 18" descr="防伪结果-非正品"/>
          <p:cNvPicPr>
            <a:picLocks noChangeAspect="1"/>
          </p:cNvPicPr>
          <p:nvPr/>
        </p:nvPicPr>
        <p:blipFill>
          <a:blip r:embed="rId4"/>
          <a:stretch>
            <a:fillRect/>
          </a:stretch>
        </p:blipFill>
        <p:spPr>
          <a:xfrm>
            <a:off x="5483917" y="1931987"/>
            <a:ext cx="1442561" cy="2565559"/>
          </a:xfrm>
          <a:prstGeom prst="rect">
            <a:avLst/>
          </a:prstGeom>
        </p:spPr>
      </p:pic>
      <p:pic>
        <p:nvPicPr>
          <p:cNvPr id="20" name="图片 19" descr="防伪结果-正品1"/>
          <p:cNvPicPr>
            <a:picLocks noChangeAspect="1"/>
          </p:cNvPicPr>
          <p:nvPr/>
        </p:nvPicPr>
        <p:blipFill>
          <a:blip r:embed="rId5"/>
          <a:stretch>
            <a:fillRect/>
          </a:stretch>
        </p:blipFill>
        <p:spPr>
          <a:xfrm>
            <a:off x="7073035" y="1931986"/>
            <a:ext cx="1453039" cy="2584133"/>
          </a:xfrm>
          <a:prstGeom prst="rect">
            <a:avLst/>
          </a:prstGeom>
        </p:spPr>
      </p:pic>
      <p:sp>
        <p:nvSpPr>
          <p:cNvPr id="21" name="文本框 20"/>
          <p:cNvSpPr txBox="1"/>
          <p:nvPr/>
        </p:nvSpPr>
        <p:spPr>
          <a:xfrm>
            <a:off x="642462" y="714851"/>
            <a:ext cx="7855744" cy="253916"/>
          </a:xfrm>
          <a:prstGeom prst="rect">
            <a:avLst/>
          </a:prstGeom>
          <a:noFill/>
        </p:spPr>
        <p:txBody>
          <a:bodyPr wrap="square" rtlCol="0">
            <a:spAutoFit/>
          </a:bodyPr>
          <a:lstStyle/>
          <a:p>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企业提供明确产品条码，但将防伪码隐藏至产品某处，消费者可通过扫描产品条码获取产品信息同时获取到防伪码具体位置。</a:t>
            </a:r>
          </a:p>
        </p:txBody>
      </p:sp>
      <p:sp>
        <p:nvSpPr>
          <p:cNvPr id="23" name="矩形 22"/>
          <p:cNvSpPr/>
          <p:nvPr/>
        </p:nvSpPr>
        <p:spPr>
          <a:xfrm>
            <a:off x="1406235" y="1308844"/>
            <a:ext cx="1206946"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扫码关注公众号</a:t>
            </a:r>
          </a:p>
        </p:txBody>
      </p:sp>
      <p:sp>
        <p:nvSpPr>
          <p:cNvPr id="24" name="矩形 23"/>
          <p:cNvSpPr/>
          <p:nvPr/>
        </p:nvSpPr>
        <p:spPr>
          <a:xfrm>
            <a:off x="2839959" y="1308844"/>
            <a:ext cx="810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防伪查询</a:t>
            </a:r>
          </a:p>
        </p:txBody>
      </p:sp>
      <p:sp>
        <p:nvSpPr>
          <p:cNvPr id="25" name="矩形 24"/>
          <p:cNvSpPr/>
          <p:nvPr/>
        </p:nvSpPr>
        <p:spPr>
          <a:xfrm>
            <a:off x="3876737" y="1308844"/>
            <a:ext cx="918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扫码产品码</a:t>
            </a:r>
          </a:p>
        </p:txBody>
      </p:sp>
      <p:sp>
        <p:nvSpPr>
          <p:cNvPr id="26" name="矩形 25"/>
          <p:cNvSpPr/>
          <p:nvPr/>
        </p:nvSpPr>
        <p:spPr>
          <a:xfrm>
            <a:off x="7311074" y="1302107"/>
            <a:ext cx="1215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真假结果反馈</a:t>
            </a:r>
          </a:p>
        </p:txBody>
      </p:sp>
      <p:cxnSp>
        <p:nvCxnSpPr>
          <p:cNvPr id="27" name="直接箭头连接符 26"/>
          <p:cNvCxnSpPr>
            <a:stCxn id="23" idx="3"/>
            <a:endCxn id="24" idx="1"/>
          </p:cNvCxnSpPr>
          <p:nvPr/>
        </p:nvCxnSpPr>
        <p:spPr>
          <a:xfrm>
            <a:off x="2613181" y="1515775"/>
            <a:ext cx="2267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4" idx="3"/>
            <a:endCxn id="25" idx="1"/>
          </p:cNvCxnSpPr>
          <p:nvPr/>
        </p:nvCxnSpPr>
        <p:spPr>
          <a:xfrm>
            <a:off x="3649960" y="1515775"/>
            <a:ext cx="2267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5" idx="3"/>
            <a:endCxn id="31" idx="1"/>
          </p:cNvCxnSpPr>
          <p:nvPr/>
        </p:nvCxnSpPr>
        <p:spPr>
          <a:xfrm>
            <a:off x="4794738" y="1515775"/>
            <a:ext cx="2267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021516" y="1308844"/>
            <a:ext cx="918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产品信息页</a:t>
            </a:r>
          </a:p>
        </p:txBody>
      </p:sp>
      <p:sp>
        <p:nvSpPr>
          <p:cNvPr id="32" name="矩形 31"/>
          <p:cNvSpPr/>
          <p:nvPr/>
        </p:nvSpPr>
        <p:spPr>
          <a:xfrm>
            <a:off x="6166294" y="1308844"/>
            <a:ext cx="918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扫码防伪码</a:t>
            </a:r>
          </a:p>
        </p:txBody>
      </p:sp>
      <p:cxnSp>
        <p:nvCxnSpPr>
          <p:cNvPr id="38" name="直接箭头连接符 37"/>
          <p:cNvCxnSpPr>
            <a:stCxn id="31" idx="3"/>
            <a:endCxn id="32" idx="1"/>
          </p:cNvCxnSpPr>
          <p:nvPr/>
        </p:nvCxnSpPr>
        <p:spPr>
          <a:xfrm>
            <a:off x="5939516" y="1515775"/>
            <a:ext cx="2267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2" idx="3"/>
            <a:endCxn id="26" idx="1"/>
          </p:cNvCxnSpPr>
          <p:nvPr/>
        </p:nvCxnSpPr>
        <p:spPr>
          <a:xfrm flipV="1">
            <a:off x="7084294" y="1509038"/>
            <a:ext cx="226780" cy="6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77" y="1931987"/>
            <a:ext cx="1426912" cy="2538000"/>
          </a:xfrm>
          <a:prstGeom prst="rect">
            <a:avLst/>
          </a:prstGeom>
        </p:spPr>
      </p:pic>
      <p:sp>
        <p:nvSpPr>
          <p:cNvPr id="45" name="右箭头 44"/>
          <p:cNvSpPr/>
          <p:nvPr/>
        </p:nvSpPr>
        <p:spPr>
          <a:xfrm>
            <a:off x="474133" y="1333609"/>
            <a:ext cx="882823" cy="3890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消费者</a:t>
            </a:r>
          </a:p>
        </p:txBody>
      </p:sp>
      <p:sp>
        <p:nvSpPr>
          <p:cNvPr id="22" name="矩形 2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4.10</a:t>
            </a:r>
            <a:r>
              <a:rPr kumimoji="1" lang="zh-CN" altLang="en-US" sz="2000" dirty="0" smtClean="0">
                <a:solidFill>
                  <a:schemeClr val="bg1"/>
                </a:solidFill>
                <a:latin typeface="微软雅黑" pitchFamily="34" charset="-122"/>
                <a:ea typeface="微软雅黑" pitchFamily="34" charset="-122"/>
              </a:rPr>
              <a:t>微信关注，防伪查询</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971564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1065" y="703421"/>
            <a:ext cx="7108508" cy="611706"/>
          </a:xfrm>
          <a:prstGeom prst="rect">
            <a:avLst/>
          </a:prstGeom>
          <a:noFill/>
        </p:spPr>
        <p:txBody>
          <a:bodyPr wrap="square" rtlCol="0">
            <a:spAutoFit/>
          </a:bodyPr>
          <a:lstStyle/>
          <a:p>
            <a:pPr>
              <a:lnSpc>
                <a:spcPct val="150000"/>
              </a:lnSpc>
            </a:pPr>
            <a:r>
              <a:rPr lang="zh-CN" altLang="en-US"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企业人员到经销商处进行产品抽查，扫产品码可获得是否窜货的结果。</a:t>
            </a:r>
            <a:endParaRPr lang="en-US" altLang="zh-CN" sz="105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该功能只对企业内部稽查人员开放。</a:t>
            </a:r>
          </a:p>
        </p:txBody>
      </p:sp>
      <p:pic>
        <p:nvPicPr>
          <p:cNvPr id="10" name="图片 9" descr="假货登记"/>
          <p:cNvPicPr>
            <a:picLocks noChangeAspect="1"/>
          </p:cNvPicPr>
          <p:nvPr/>
        </p:nvPicPr>
        <p:blipFill>
          <a:blip r:embed="rId2"/>
          <a:stretch>
            <a:fillRect/>
          </a:stretch>
        </p:blipFill>
        <p:spPr>
          <a:xfrm>
            <a:off x="7643628" y="1842396"/>
            <a:ext cx="1366271" cy="24300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06" y="1824152"/>
            <a:ext cx="1366192" cy="2430000"/>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4909" y="1841085"/>
            <a:ext cx="1383048" cy="2459981"/>
          </a:xfrm>
          <a:prstGeom prst="rect">
            <a:avLst/>
          </a:prstGeom>
        </p:spPr>
      </p:pic>
      <p:sp>
        <p:nvSpPr>
          <p:cNvPr id="22" name="矩形 21"/>
          <p:cNvSpPr/>
          <p:nvPr/>
        </p:nvSpPr>
        <p:spPr>
          <a:xfrm>
            <a:off x="2159143" y="1353720"/>
            <a:ext cx="1206946"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企业用户工作台</a:t>
            </a:r>
          </a:p>
        </p:txBody>
      </p:sp>
      <p:sp>
        <p:nvSpPr>
          <p:cNvPr id="23" name="矩形 22"/>
          <p:cNvSpPr/>
          <p:nvPr/>
        </p:nvSpPr>
        <p:spPr>
          <a:xfrm>
            <a:off x="3577802" y="1353720"/>
            <a:ext cx="1026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防窜货查询</a:t>
            </a:r>
          </a:p>
        </p:txBody>
      </p:sp>
      <p:sp>
        <p:nvSpPr>
          <p:cNvPr id="24" name="矩形 23"/>
          <p:cNvSpPr/>
          <p:nvPr/>
        </p:nvSpPr>
        <p:spPr>
          <a:xfrm>
            <a:off x="5958046" y="1353720"/>
            <a:ext cx="1161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窜货结果反馈</a:t>
            </a:r>
          </a:p>
        </p:txBody>
      </p:sp>
      <p:cxnSp>
        <p:nvCxnSpPr>
          <p:cNvPr id="25" name="直接箭头连接符 24"/>
          <p:cNvCxnSpPr/>
          <p:nvPr/>
        </p:nvCxnSpPr>
        <p:spPr>
          <a:xfrm>
            <a:off x="3366089" y="1560650"/>
            <a:ext cx="2117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119046" y="1556863"/>
            <a:ext cx="267656" cy="75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603802" y="1556863"/>
            <a:ext cx="180946" cy="75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右箭头 30"/>
          <p:cNvSpPr/>
          <p:nvPr/>
        </p:nvSpPr>
        <p:spPr>
          <a:xfrm>
            <a:off x="829733" y="1361294"/>
            <a:ext cx="1255376" cy="3890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企业稽查人员</a:t>
            </a:r>
          </a:p>
        </p:txBody>
      </p:sp>
      <p:sp>
        <p:nvSpPr>
          <p:cNvPr id="32" name="矩形 31"/>
          <p:cNvSpPr/>
          <p:nvPr/>
        </p:nvSpPr>
        <p:spPr>
          <a:xfrm>
            <a:off x="7386701" y="1353720"/>
            <a:ext cx="945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假货登记</a:t>
            </a:r>
          </a:p>
        </p:txBody>
      </p:sp>
      <p:sp>
        <p:nvSpPr>
          <p:cNvPr id="33" name="矩形 32"/>
          <p:cNvSpPr/>
          <p:nvPr/>
        </p:nvSpPr>
        <p:spPr>
          <a:xfrm>
            <a:off x="4784747" y="1353720"/>
            <a:ext cx="945000" cy="413861"/>
          </a:xfrm>
          <a:prstGeom prst="rect">
            <a:avLst/>
          </a:prstGeom>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扫描产品码</a:t>
            </a:r>
          </a:p>
        </p:txBody>
      </p:sp>
      <p:cxnSp>
        <p:nvCxnSpPr>
          <p:cNvPr id="34" name="直接箭头连接符 33"/>
          <p:cNvCxnSpPr/>
          <p:nvPr/>
        </p:nvCxnSpPr>
        <p:spPr>
          <a:xfrm>
            <a:off x="5729747" y="1560650"/>
            <a:ext cx="2282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52013" y="27004"/>
            <a:ext cx="4743068"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4.11</a:t>
            </a:r>
            <a:r>
              <a:rPr kumimoji="1" lang="zh-CN" altLang="en-US" sz="2000" dirty="0" smtClean="0">
                <a:solidFill>
                  <a:schemeClr val="bg1"/>
                </a:solidFill>
                <a:latin typeface="微软雅黑" pitchFamily="34" charset="-122"/>
                <a:ea typeface="微软雅黑" pitchFamily="34" charset="-122"/>
              </a:rPr>
              <a:t>产品窜货，稽查</a:t>
            </a:r>
            <a:endParaRPr kumimoji="1" lang="zh-CN" altLang="en-US" sz="2000"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479" y="1854200"/>
            <a:ext cx="1394988" cy="2556234"/>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1010" y="1839948"/>
            <a:ext cx="1400787" cy="2562719"/>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8127" y="1854200"/>
            <a:ext cx="1423066" cy="2531533"/>
          </a:xfrm>
          <a:prstGeom prst="rect">
            <a:avLst/>
          </a:prstGeom>
        </p:spPr>
      </p:pic>
    </p:spTree>
    <p:extLst>
      <p:ext uri="{BB962C8B-B14F-4D97-AF65-F5344CB8AC3E}">
        <p14:creationId xmlns:p14="http://schemas.microsoft.com/office/powerpoint/2010/main" val="2007316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渠道销售支持</a:t>
            </a:r>
            <a:endParaRPr kumimoji="1" lang="zh-CN" altLang="en-US" sz="3600" dirty="0"/>
          </a:p>
        </p:txBody>
      </p:sp>
    </p:spTree>
    <p:extLst>
      <p:ext uri="{BB962C8B-B14F-4D97-AF65-F5344CB8AC3E}">
        <p14:creationId xmlns:p14="http://schemas.microsoft.com/office/powerpoint/2010/main" val="4126054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52013" y="27004"/>
            <a:ext cx="4743068"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移动条码应用该如何购买模块？</a:t>
            </a:r>
            <a:endParaRPr kumimoji="1" lang="zh-CN" altLang="en-US" sz="2000" dirty="0">
              <a:solidFill>
                <a:schemeClr val="bg1"/>
              </a:solidFill>
              <a:latin typeface="微软雅黑" pitchFamily="34" charset="-122"/>
              <a:ea typeface="微软雅黑" pitchFamily="34" charset="-122"/>
            </a:endParaRPr>
          </a:p>
        </p:txBody>
      </p:sp>
      <p:sp>
        <p:nvSpPr>
          <p:cNvPr id="7" name="圆角矩形 6"/>
          <p:cNvSpPr/>
          <p:nvPr/>
        </p:nvSpPr>
        <p:spPr>
          <a:xfrm>
            <a:off x="3483296" y="3056186"/>
            <a:ext cx="2381890" cy="140603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nvGrpSpPr>
          <p:cNvPr id="8" name="组合 26"/>
          <p:cNvGrpSpPr/>
          <p:nvPr/>
        </p:nvGrpSpPr>
        <p:grpSpPr>
          <a:xfrm>
            <a:off x="-437344" y="866925"/>
            <a:ext cx="3666681" cy="2146928"/>
            <a:chOff x="-437344" y="927721"/>
            <a:chExt cx="3666681" cy="2146928"/>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344" y="927721"/>
              <a:ext cx="3666681" cy="2146928"/>
            </a:xfrm>
            <a:prstGeom prst="rect">
              <a:avLst/>
            </a:prstGeom>
          </p:spPr>
        </p:pic>
        <p:sp>
          <p:nvSpPr>
            <p:cNvPr id="10" name="TextBox 28"/>
            <p:cNvSpPr txBox="1"/>
            <p:nvPr/>
          </p:nvSpPr>
          <p:spPr>
            <a:xfrm>
              <a:off x="598447" y="1879593"/>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itchFamily="34" charset="-122"/>
                  <a:ea typeface="微软雅黑" pitchFamily="34" charset="-122"/>
                </a:rPr>
                <a:t>移动条码管理</a:t>
              </a:r>
              <a:endParaRPr lang="zh-CN" altLang="en-US" sz="1600" dirty="0">
                <a:solidFill>
                  <a:schemeClr val="tx2"/>
                </a:solidFill>
                <a:latin typeface="微软雅黑" pitchFamily="34" charset="-122"/>
                <a:ea typeface="微软雅黑" pitchFamily="34" charset="-122"/>
              </a:endParaRPr>
            </a:p>
          </p:txBody>
        </p:sp>
      </p:grpSp>
      <p:grpSp>
        <p:nvGrpSpPr>
          <p:cNvPr id="11" name="组合 29"/>
          <p:cNvGrpSpPr/>
          <p:nvPr/>
        </p:nvGrpSpPr>
        <p:grpSpPr>
          <a:xfrm>
            <a:off x="5865186" y="866925"/>
            <a:ext cx="3666681" cy="2146928"/>
            <a:chOff x="5865186" y="806129"/>
            <a:chExt cx="3666681" cy="2146928"/>
          </a:xfrm>
        </p:grpSpPr>
        <p:pic>
          <p:nvPicPr>
            <p:cNvPr id="12" name="图片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65186" y="806129"/>
              <a:ext cx="3666681" cy="2146928"/>
            </a:xfrm>
            <a:prstGeom prst="rect">
              <a:avLst/>
            </a:prstGeom>
          </p:spPr>
        </p:pic>
        <p:sp>
          <p:nvSpPr>
            <p:cNvPr id="13" name="TextBox 31"/>
            <p:cNvSpPr txBox="1"/>
            <p:nvPr/>
          </p:nvSpPr>
          <p:spPr>
            <a:xfrm>
              <a:off x="7002253" y="1758008"/>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itchFamily="34" charset="-122"/>
                  <a:ea typeface="微软雅黑" pitchFamily="34" charset="-122"/>
                </a:rPr>
                <a:t>供应链管理</a:t>
              </a:r>
              <a:endParaRPr lang="zh-CN" altLang="en-US" sz="1600" dirty="0">
                <a:solidFill>
                  <a:schemeClr val="tx2"/>
                </a:solidFill>
                <a:latin typeface="微软雅黑" pitchFamily="34" charset="-122"/>
                <a:ea typeface="微软雅黑" pitchFamily="34" charset="-122"/>
              </a:endParaRPr>
            </a:p>
          </p:txBody>
        </p:sp>
      </p:grpSp>
      <p:grpSp>
        <p:nvGrpSpPr>
          <p:cNvPr id="14" name="组合 32"/>
          <p:cNvGrpSpPr/>
          <p:nvPr/>
        </p:nvGrpSpPr>
        <p:grpSpPr>
          <a:xfrm>
            <a:off x="2713921" y="866925"/>
            <a:ext cx="3666681" cy="2146928"/>
            <a:chOff x="2771450" y="896353"/>
            <a:chExt cx="3666681" cy="2146928"/>
          </a:xfrm>
        </p:grpSpPr>
        <p:pic>
          <p:nvPicPr>
            <p:cNvPr id="15" name="图片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450" y="896353"/>
              <a:ext cx="3666681" cy="2146928"/>
            </a:xfrm>
            <a:prstGeom prst="rect">
              <a:avLst/>
            </a:prstGeom>
          </p:spPr>
        </p:pic>
        <p:sp>
          <p:nvSpPr>
            <p:cNvPr id="16" name="TextBox 34"/>
            <p:cNvSpPr txBox="1"/>
            <p:nvPr/>
          </p:nvSpPr>
          <p:spPr>
            <a:xfrm>
              <a:off x="3869800" y="1839660"/>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条码管理</a:t>
              </a:r>
              <a:endParaRPr lang="zh-CN" altLang="en-US" sz="1600" dirty="0">
                <a:solidFill>
                  <a:schemeClr val="tx2"/>
                </a:solidFill>
                <a:latin typeface="微软雅黑" panose="020B0503020204020204" pitchFamily="34" charset="-122"/>
                <a:ea typeface="微软雅黑" panose="020B0503020204020204" pitchFamily="34" charset="-122"/>
              </a:endParaRPr>
            </a:p>
          </p:txBody>
        </p:sp>
      </p:grpSp>
      <p:sp>
        <p:nvSpPr>
          <p:cNvPr id="17" name="圆角矩形 16"/>
          <p:cNvSpPr/>
          <p:nvPr/>
        </p:nvSpPr>
        <p:spPr>
          <a:xfrm>
            <a:off x="423091" y="3013853"/>
            <a:ext cx="2169384" cy="140603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8" name="TextBox 36"/>
          <p:cNvSpPr txBox="1"/>
          <p:nvPr/>
        </p:nvSpPr>
        <p:spPr>
          <a:xfrm>
            <a:off x="491422" y="3281118"/>
            <a:ext cx="2038418" cy="954107"/>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采用移动</a:t>
            </a:r>
            <a:r>
              <a:rPr lang="en-US" altLang="zh-CN" dirty="0" smtClean="0">
                <a:solidFill>
                  <a:schemeClr val="bg1"/>
                </a:solidFill>
                <a:latin typeface="微软雅黑" panose="020B0503020204020204" pitchFamily="34" charset="-122"/>
                <a:ea typeface="微软雅黑" panose="020B0503020204020204" pitchFamily="34" charset="-122"/>
              </a:rPr>
              <a:t>PDA</a:t>
            </a:r>
            <a:r>
              <a:rPr lang="zh-CN" altLang="en-US" dirty="0" smtClean="0">
                <a:solidFill>
                  <a:schemeClr val="bg1"/>
                </a:solidFill>
                <a:latin typeface="微软雅黑" panose="020B0503020204020204" pitchFamily="34" charset="-122"/>
                <a:ea typeface="微软雅黑" panose="020B0503020204020204" pitchFamily="34" charset="-122"/>
              </a:rPr>
              <a:t>、安卓手机、</a:t>
            </a:r>
            <a:r>
              <a:rPr lang="en-US" altLang="zh-CN" dirty="0" smtClean="0">
                <a:solidFill>
                  <a:schemeClr val="bg1"/>
                </a:solidFill>
                <a:latin typeface="微软雅黑" panose="020B0503020204020204" pitchFamily="34" charset="-122"/>
                <a:ea typeface="微软雅黑" panose="020B0503020204020204" pitchFamily="34" charset="-122"/>
              </a:rPr>
              <a:t>PC</a:t>
            </a:r>
            <a:r>
              <a:rPr lang="zh-CN" altLang="en-US" dirty="0" smtClean="0">
                <a:solidFill>
                  <a:schemeClr val="bg1"/>
                </a:solidFill>
                <a:latin typeface="微软雅黑" panose="020B0503020204020204" pitchFamily="34" charset="-122"/>
                <a:ea typeface="微软雅黑" panose="020B0503020204020204" pitchFamily="34" charset="-122"/>
              </a:rPr>
              <a:t>端自动装箱打包平台采集，占用移动条码许可用户数</a:t>
            </a:r>
            <a:endParaRPr lang="zh-CN" altLang="en-US" sz="1200" dirty="0">
              <a:solidFill>
                <a:schemeClr val="bg1"/>
              </a:solidFill>
              <a:latin typeface="微软雅黑" pitchFamily="34" charset="-122"/>
              <a:ea typeface="微软雅黑" pitchFamily="34" charset="-122"/>
            </a:endParaRPr>
          </a:p>
        </p:txBody>
      </p:sp>
      <p:sp>
        <p:nvSpPr>
          <p:cNvPr id="19" name="TextBox 37"/>
          <p:cNvSpPr txBox="1"/>
          <p:nvPr/>
        </p:nvSpPr>
        <p:spPr>
          <a:xfrm>
            <a:off x="3492500" y="3090689"/>
            <a:ext cx="2321886" cy="1354217"/>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、日常条码标签生成打印操作；</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、采用金蝶云客户端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扫描枪仅实现扫描制单操作；</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则只占用专业用户组用户数</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itchFamily="34" charset="-122"/>
              <a:ea typeface="微软雅黑" pitchFamily="34" charset="-122"/>
            </a:endParaRPr>
          </a:p>
        </p:txBody>
      </p:sp>
      <p:sp>
        <p:nvSpPr>
          <p:cNvPr id="21" name="燕尾形 20"/>
          <p:cNvSpPr/>
          <p:nvPr/>
        </p:nvSpPr>
        <p:spPr>
          <a:xfrm>
            <a:off x="2916819" y="1875198"/>
            <a:ext cx="277793" cy="494729"/>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073529" y="1858953"/>
            <a:ext cx="277793" cy="494729"/>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2771450" y="2435007"/>
            <a:ext cx="595035" cy="338554"/>
          </a:xfrm>
          <a:prstGeom prst="rect">
            <a:avLst/>
          </a:prstGeom>
          <a:noFill/>
        </p:spPr>
        <p:txBody>
          <a:bodyPr wrap="none" rtlCol="0">
            <a:spAutoFit/>
          </a:bodyPr>
          <a:lstStyle/>
          <a:p>
            <a:r>
              <a:rPr lang="zh-CN" altLang="en-US" sz="1600" dirty="0">
                <a:latin typeface="Microsoft YaHei" charset="-122"/>
                <a:ea typeface="Microsoft YaHei" charset="-122"/>
                <a:cs typeface="Microsoft YaHei" charset="-122"/>
              </a:rPr>
              <a:t>依赖</a:t>
            </a:r>
          </a:p>
        </p:txBody>
      </p:sp>
      <p:sp>
        <p:nvSpPr>
          <p:cNvPr id="24" name="文本框 23"/>
          <p:cNvSpPr txBox="1"/>
          <p:nvPr/>
        </p:nvSpPr>
        <p:spPr>
          <a:xfrm>
            <a:off x="5914907" y="2435007"/>
            <a:ext cx="595035" cy="338554"/>
          </a:xfrm>
          <a:prstGeom prst="rect">
            <a:avLst/>
          </a:prstGeom>
          <a:noFill/>
        </p:spPr>
        <p:txBody>
          <a:bodyPr wrap="none" rtlCol="0">
            <a:spAutoFit/>
          </a:bodyPr>
          <a:lstStyle/>
          <a:p>
            <a:r>
              <a:rPr lang="zh-CN" altLang="en-US" sz="1600" dirty="0">
                <a:latin typeface="Microsoft YaHei" charset="-122"/>
                <a:ea typeface="Microsoft YaHei" charset="-122"/>
                <a:cs typeface="Microsoft YaHei" charset="-122"/>
              </a:rPr>
              <a:t>依赖</a:t>
            </a:r>
          </a:p>
        </p:txBody>
      </p:sp>
    </p:spTree>
    <p:extLst>
      <p:ext uri="{BB962C8B-B14F-4D97-AF65-F5344CB8AC3E}">
        <p14:creationId xmlns:p14="http://schemas.microsoft.com/office/powerpoint/2010/main" val="417116718"/>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243475" y="855648"/>
            <a:ext cx="2501189" cy="1565104"/>
            <a:chOff x="2100715" y="594231"/>
            <a:chExt cx="5233678" cy="2751169"/>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00715" y="594231"/>
              <a:ext cx="5233678" cy="2751169"/>
            </a:xfrm>
            <a:prstGeom prst="rect">
              <a:avLst/>
            </a:prstGeom>
          </p:spPr>
        </p:pic>
        <p:sp>
          <p:nvSpPr>
            <p:cNvPr id="4" name="TextBox 13"/>
            <p:cNvSpPr txBox="1"/>
            <p:nvPr/>
          </p:nvSpPr>
          <p:spPr>
            <a:xfrm>
              <a:off x="3185716" y="1557730"/>
              <a:ext cx="3016737" cy="1027928"/>
            </a:xfrm>
            <a:prstGeom prst="rect">
              <a:avLst/>
            </a:prstGeom>
            <a:noFill/>
          </p:spPr>
          <p:txBody>
            <a:bodyPr wrap="squar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微信防伪防窜增值特性包</a:t>
              </a:r>
              <a:endParaRPr lang="zh-CN" altLang="en-US" sz="1600" dirty="0">
                <a:solidFill>
                  <a:schemeClr val="tx2"/>
                </a:solidFill>
                <a:latin typeface="微软雅黑" panose="020B0503020204020204" pitchFamily="34" charset="-122"/>
                <a:ea typeface="微软雅黑" panose="020B0503020204020204" pitchFamily="34" charset="-122"/>
              </a:endParaRPr>
            </a:p>
          </p:txBody>
        </p:sp>
      </p:grpSp>
      <p:sp>
        <p:nvSpPr>
          <p:cNvPr id="14" name="燕尾形 13"/>
          <p:cNvSpPr/>
          <p:nvPr/>
        </p:nvSpPr>
        <p:spPr>
          <a:xfrm>
            <a:off x="2442256" y="1380107"/>
            <a:ext cx="277793" cy="494729"/>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2296887" y="1939916"/>
            <a:ext cx="595035" cy="338554"/>
          </a:xfrm>
          <a:prstGeom prst="rect">
            <a:avLst/>
          </a:prstGeom>
          <a:noFill/>
        </p:spPr>
        <p:txBody>
          <a:bodyPr wrap="none" rtlCol="0">
            <a:spAutoFit/>
          </a:bodyPr>
          <a:lstStyle/>
          <a:p>
            <a:r>
              <a:rPr lang="zh-CN" altLang="en-US" sz="1600" dirty="0">
                <a:latin typeface="Microsoft YaHei" charset="-122"/>
                <a:ea typeface="Microsoft YaHei" charset="-122"/>
                <a:cs typeface="Microsoft YaHei" charset="-122"/>
              </a:rPr>
              <a:t>依赖</a:t>
            </a:r>
          </a:p>
        </p:txBody>
      </p:sp>
      <p:sp>
        <p:nvSpPr>
          <p:cNvPr id="16" name="燕尾形 15"/>
          <p:cNvSpPr/>
          <p:nvPr/>
        </p:nvSpPr>
        <p:spPr>
          <a:xfrm>
            <a:off x="4540721" y="1343295"/>
            <a:ext cx="277793" cy="494729"/>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17" name="文本框 16"/>
          <p:cNvSpPr txBox="1"/>
          <p:nvPr/>
        </p:nvSpPr>
        <p:spPr>
          <a:xfrm>
            <a:off x="4395352" y="1903104"/>
            <a:ext cx="595035" cy="338554"/>
          </a:xfrm>
          <a:prstGeom prst="rect">
            <a:avLst/>
          </a:prstGeom>
          <a:noFill/>
        </p:spPr>
        <p:txBody>
          <a:bodyPr wrap="none" rtlCol="0">
            <a:spAutoFit/>
          </a:bodyPr>
          <a:lstStyle/>
          <a:p>
            <a:r>
              <a:rPr lang="zh-CN" altLang="en-US" sz="1600" dirty="0">
                <a:latin typeface="Microsoft YaHei" charset="-122"/>
                <a:ea typeface="Microsoft YaHei" charset="-122"/>
                <a:cs typeface="Microsoft YaHei" charset="-122"/>
              </a:rPr>
              <a:t>依赖</a:t>
            </a:r>
          </a:p>
        </p:txBody>
      </p:sp>
      <p:sp>
        <p:nvSpPr>
          <p:cNvPr id="18" name="燕尾形 17"/>
          <p:cNvSpPr/>
          <p:nvPr/>
        </p:nvSpPr>
        <p:spPr>
          <a:xfrm>
            <a:off x="6690554" y="1343295"/>
            <a:ext cx="277793" cy="494729"/>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6545185" y="1903104"/>
            <a:ext cx="595035" cy="338554"/>
          </a:xfrm>
          <a:prstGeom prst="rect">
            <a:avLst/>
          </a:prstGeom>
          <a:noFill/>
        </p:spPr>
        <p:txBody>
          <a:bodyPr wrap="none" rtlCol="0">
            <a:spAutoFit/>
          </a:bodyPr>
          <a:lstStyle/>
          <a:p>
            <a:r>
              <a:rPr lang="zh-CN" altLang="en-US" sz="1600" dirty="0">
                <a:latin typeface="Microsoft YaHei" charset="-122"/>
                <a:ea typeface="Microsoft YaHei" charset="-122"/>
                <a:cs typeface="Microsoft YaHei" charset="-122"/>
              </a:rPr>
              <a:t>依赖</a:t>
            </a:r>
          </a:p>
        </p:txBody>
      </p:sp>
      <p:sp>
        <p:nvSpPr>
          <p:cNvPr id="21" name="圆角矩形 20"/>
          <p:cNvSpPr/>
          <p:nvPr/>
        </p:nvSpPr>
        <p:spPr>
          <a:xfrm>
            <a:off x="564021" y="2498304"/>
            <a:ext cx="1878235" cy="139636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zh-CN" altLang="en-US" dirty="0" smtClean="0">
                <a:solidFill>
                  <a:schemeClr val="bg1"/>
                </a:solidFill>
                <a:latin typeface="微软雅黑" panose="020B0503020204020204" pitchFamily="34" charset="-122"/>
                <a:ea typeface="微软雅黑" panose="020B0503020204020204" pitchFamily="34" charset="-122"/>
              </a:rPr>
              <a:t>集成金蝶云星空条码管理系统，实现微信端防伪</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防窜货对接查询。</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6008" y="855648"/>
            <a:ext cx="2501189" cy="1565104"/>
          </a:xfrm>
          <a:prstGeom prst="rect">
            <a:avLst/>
          </a:prstGeom>
        </p:spPr>
      </p:pic>
      <p:pic>
        <p:nvPicPr>
          <p:cNvPr id="23" name="图片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8541" y="855648"/>
            <a:ext cx="2501189" cy="1565104"/>
          </a:xfrm>
          <a:prstGeom prst="rect">
            <a:avLst/>
          </a:prstGeom>
        </p:spPr>
      </p:pic>
      <p:pic>
        <p:nvPicPr>
          <p:cNvPr id="24" name="图片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1075" y="855648"/>
            <a:ext cx="2501189" cy="1565104"/>
          </a:xfrm>
          <a:prstGeom prst="rect">
            <a:avLst/>
          </a:prstGeom>
        </p:spPr>
      </p:pic>
      <p:sp>
        <p:nvSpPr>
          <p:cNvPr id="25" name="TextBox 28"/>
          <p:cNvSpPr txBox="1"/>
          <p:nvPr/>
        </p:nvSpPr>
        <p:spPr>
          <a:xfrm>
            <a:off x="2820289" y="1530170"/>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itchFamily="34" charset="-122"/>
                <a:ea typeface="微软雅黑" pitchFamily="34" charset="-122"/>
              </a:rPr>
              <a:t>移动条码管理</a:t>
            </a:r>
            <a:endParaRPr lang="zh-CN" altLang="en-US" sz="1600" dirty="0">
              <a:solidFill>
                <a:schemeClr val="tx2"/>
              </a:solidFill>
              <a:latin typeface="微软雅黑" pitchFamily="34" charset="-122"/>
              <a:ea typeface="微软雅黑" pitchFamily="34" charset="-122"/>
            </a:endParaRPr>
          </a:p>
        </p:txBody>
      </p:sp>
      <p:sp>
        <p:nvSpPr>
          <p:cNvPr id="26" name="TextBox 34"/>
          <p:cNvSpPr txBox="1"/>
          <p:nvPr/>
        </p:nvSpPr>
        <p:spPr>
          <a:xfrm>
            <a:off x="4959917" y="1530170"/>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条码管理</a:t>
            </a:r>
            <a:endParaRPr lang="zh-CN" altLang="en-US" sz="1600" dirty="0">
              <a:solidFill>
                <a:schemeClr val="tx2"/>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164726" y="1525463"/>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itchFamily="34" charset="-122"/>
                <a:ea typeface="微软雅黑" pitchFamily="34" charset="-122"/>
              </a:rPr>
              <a:t>供应链管理</a:t>
            </a:r>
            <a:endParaRPr lang="zh-CN" altLang="en-US" sz="1600" dirty="0">
              <a:solidFill>
                <a:schemeClr val="tx2"/>
              </a:solidFill>
              <a:latin typeface="微软雅黑" pitchFamily="34" charset="-122"/>
              <a:ea typeface="微软雅黑" pitchFamily="34" charset="-122"/>
            </a:endParaRPr>
          </a:p>
        </p:txBody>
      </p:sp>
      <p:sp>
        <p:nvSpPr>
          <p:cNvPr id="28" name="矩形 27"/>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52013" y="27004"/>
            <a:ext cx="5503720"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条码应用</a:t>
            </a:r>
            <a:r>
              <a:rPr kumimoji="1" lang="en-US" altLang="zh-CN" sz="2000" dirty="0" smtClean="0">
                <a:solidFill>
                  <a:schemeClr val="bg1"/>
                </a:solidFill>
                <a:latin typeface="微软雅黑" pitchFamily="34" charset="-122"/>
                <a:ea typeface="微软雅黑" pitchFamily="34" charset="-122"/>
              </a:rPr>
              <a:t>+</a:t>
            </a:r>
            <a:r>
              <a:rPr kumimoji="1" lang="zh-CN" altLang="en-US" sz="2000" dirty="0" smtClean="0">
                <a:solidFill>
                  <a:schemeClr val="bg1"/>
                </a:solidFill>
                <a:latin typeface="微软雅黑" pitchFamily="34" charset="-122"/>
                <a:ea typeface="微软雅黑" pitchFamily="34" charset="-122"/>
              </a:rPr>
              <a:t>防伪防窜货应用该如何购买模块？</a:t>
            </a:r>
            <a:endParaRPr kumimoji="1" lang="zh-CN" altLang="en-US" sz="2000" dirty="0">
              <a:solidFill>
                <a:schemeClr val="bg1"/>
              </a:solidFill>
              <a:latin typeface="微软雅黑" pitchFamily="34" charset="-122"/>
              <a:ea typeface="微软雅黑" pitchFamily="34" charset="-122"/>
            </a:endParaRPr>
          </a:p>
        </p:txBody>
      </p:sp>
      <p:sp>
        <p:nvSpPr>
          <p:cNvPr id="32" name="圆角矩形 31"/>
          <p:cNvSpPr/>
          <p:nvPr/>
        </p:nvSpPr>
        <p:spPr>
          <a:xfrm>
            <a:off x="4846429" y="2556652"/>
            <a:ext cx="2381890" cy="140603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33" name="圆角矩形 32"/>
          <p:cNvSpPr/>
          <p:nvPr/>
        </p:nvSpPr>
        <p:spPr>
          <a:xfrm>
            <a:off x="2582091" y="2480453"/>
            <a:ext cx="2169384" cy="140603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34" name="TextBox 36"/>
          <p:cNvSpPr txBox="1"/>
          <p:nvPr/>
        </p:nvSpPr>
        <p:spPr>
          <a:xfrm>
            <a:off x="2650422" y="2747718"/>
            <a:ext cx="2038418" cy="954107"/>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采用移动</a:t>
            </a:r>
            <a:r>
              <a:rPr lang="en-US" altLang="zh-CN" dirty="0" smtClean="0">
                <a:solidFill>
                  <a:schemeClr val="bg1"/>
                </a:solidFill>
                <a:latin typeface="微软雅黑" panose="020B0503020204020204" pitchFamily="34" charset="-122"/>
                <a:ea typeface="微软雅黑" panose="020B0503020204020204" pitchFamily="34" charset="-122"/>
              </a:rPr>
              <a:t>PDA</a:t>
            </a:r>
            <a:r>
              <a:rPr lang="zh-CN" altLang="en-US" dirty="0" smtClean="0">
                <a:solidFill>
                  <a:schemeClr val="bg1"/>
                </a:solidFill>
                <a:latin typeface="微软雅黑" panose="020B0503020204020204" pitchFamily="34" charset="-122"/>
                <a:ea typeface="微软雅黑" panose="020B0503020204020204" pitchFamily="34" charset="-122"/>
              </a:rPr>
              <a:t>、安卓手机、</a:t>
            </a:r>
            <a:r>
              <a:rPr lang="en-US" altLang="zh-CN" dirty="0" smtClean="0">
                <a:solidFill>
                  <a:schemeClr val="bg1"/>
                </a:solidFill>
                <a:latin typeface="微软雅黑" panose="020B0503020204020204" pitchFamily="34" charset="-122"/>
                <a:ea typeface="微软雅黑" panose="020B0503020204020204" pitchFamily="34" charset="-122"/>
              </a:rPr>
              <a:t>PC</a:t>
            </a:r>
            <a:r>
              <a:rPr lang="zh-CN" altLang="en-US" dirty="0" smtClean="0">
                <a:solidFill>
                  <a:schemeClr val="bg1"/>
                </a:solidFill>
                <a:latin typeface="微软雅黑" panose="020B0503020204020204" pitchFamily="34" charset="-122"/>
                <a:ea typeface="微软雅黑" panose="020B0503020204020204" pitchFamily="34" charset="-122"/>
              </a:rPr>
              <a:t>端自动装箱打包平台采集，占用移动条码许可用户数</a:t>
            </a:r>
            <a:endParaRPr lang="zh-CN" altLang="en-US" sz="1200" dirty="0">
              <a:solidFill>
                <a:schemeClr val="bg1"/>
              </a:solidFill>
              <a:latin typeface="微软雅黑" pitchFamily="34" charset="-122"/>
              <a:ea typeface="微软雅黑" pitchFamily="34" charset="-122"/>
            </a:endParaRPr>
          </a:p>
        </p:txBody>
      </p:sp>
      <p:sp>
        <p:nvSpPr>
          <p:cNvPr id="35" name="TextBox 37"/>
          <p:cNvSpPr txBox="1"/>
          <p:nvPr/>
        </p:nvSpPr>
        <p:spPr>
          <a:xfrm>
            <a:off x="4906434" y="2616555"/>
            <a:ext cx="2321886" cy="1354217"/>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、日常条码标签生成打印操作；</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、采用金蝶云客户端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扫描枪仅实现扫描制单操作；</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则只占用专业用户组用户数</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54642694"/>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4049597"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市场背景</a:t>
            </a:r>
            <a:endParaRPr kumimoji="1" lang="zh-CN" altLang="en-US" sz="2000" dirty="0">
              <a:solidFill>
                <a:schemeClr val="bg1"/>
              </a:solidFill>
              <a:latin typeface="微软雅黑" pitchFamily="34" charset="-122"/>
              <a:ea typeface="微软雅黑" pitchFamily="34" charset="-122"/>
            </a:endParaRPr>
          </a:p>
        </p:txBody>
      </p:sp>
      <p:sp>
        <p:nvSpPr>
          <p:cNvPr id="4" name="矩形 3"/>
          <p:cNvSpPr/>
          <p:nvPr/>
        </p:nvSpPr>
        <p:spPr>
          <a:xfrm>
            <a:off x="601133" y="765588"/>
            <a:ext cx="7325496" cy="1384995"/>
          </a:xfrm>
          <a:prstGeom prst="rect">
            <a:avLst/>
          </a:prstGeom>
        </p:spPr>
        <p:txBody>
          <a:bodyPr wrap="square">
            <a:spAutoFit/>
          </a:bodyPr>
          <a:lstStyle/>
          <a:p>
            <a:pPr algn="just">
              <a:lnSpc>
                <a:spcPct val="15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物联网技术的发展和日益激烈的市场竞争，使得越来越多的企业对其</a:t>
            </a:r>
            <a:r>
              <a:rPr lang="zh-CN" altLang="en-US"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产品的生产、物流、销售、售后服务</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等过程提出了更加精细的管理要求</a:t>
            </a:r>
            <a:r>
              <a:rPr lang="zh-CN" altLang="en-US" dirty="0" smtClean="0">
                <a:latin typeface="Arial" panose="020B0604020202020204" pitchFamily="34" charset="0"/>
                <a:ea typeface="微软雅黑" panose="020B0503020204020204" pitchFamily="34" charset="-122"/>
                <a:cs typeface="+mn-ea"/>
                <a:sym typeface="Arial" panose="020B0604020202020204" pitchFamily="34" charset="0"/>
              </a:rPr>
              <a:t>。并准确</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识别物品信息及跟踪物品</a:t>
            </a:r>
            <a:r>
              <a:rPr lang="zh-CN" altLang="en-US" dirty="0" smtClean="0">
                <a:latin typeface="Arial" panose="020B0604020202020204" pitchFamily="34" charset="0"/>
                <a:ea typeface="微软雅黑" panose="020B0503020204020204" pitchFamily="34" charset="-122"/>
                <a:cs typeface="+mn-ea"/>
                <a:sym typeface="Arial" panose="020B0604020202020204" pitchFamily="34" charset="0"/>
              </a:rPr>
              <a:t>流向，实现快捷</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、高效、准确的工作模式；提高运营效率、革新管理制度、提供决策依据，以达到精益管理的目标。</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组 5"/>
          <p:cNvGrpSpPr/>
          <p:nvPr/>
        </p:nvGrpSpPr>
        <p:grpSpPr>
          <a:xfrm>
            <a:off x="296397" y="2406464"/>
            <a:ext cx="8362950" cy="1750542"/>
            <a:chOff x="1854263" y="4506198"/>
            <a:chExt cx="8362950" cy="1750542"/>
          </a:xfrm>
        </p:grpSpPr>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t="35943"/>
            <a:stretch>
              <a:fillRect/>
            </a:stretch>
          </p:blipFill>
          <p:spPr>
            <a:xfrm>
              <a:off x="1854263" y="4506198"/>
              <a:ext cx="8362950" cy="1750542"/>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290" t="4282" r="86826" b="68880"/>
            <a:stretch>
              <a:fillRect/>
            </a:stretch>
          </p:blipFill>
          <p:spPr>
            <a:xfrm>
              <a:off x="3407630" y="5021910"/>
              <a:ext cx="1250867" cy="1234830"/>
            </a:xfrm>
            <a:prstGeom prst="rect">
              <a:avLst/>
            </a:prstGeom>
          </p:spPr>
        </p:pic>
      </p:grpSp>
    </p:spTree>
    <p:extLst>
      <p:ext uri="{BB962C8B-B14F-4D97-AF65-F5344CB8AC3E}">
        <p14:creationId xmlns:p14="http://schemas.microsoft.com/office/powerpoint/2010/main" val="174044110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15566"/>
            <a:ext cx="8280920" cy="3462486"/>
          </a:xfrm>
          <a:prstGeom prst="rect">
            <a:avLst/>
          </a:prstGeom>
          <a:solidFill>
            <a:schemeClr val="bg1">
              <a:lumMod val="95000"/>
            </a:schemeClr>
          </a:solidFill>
        </p:spPr>
        <p:txBody>
          <a:bodyPr wrap="square">
            <a:noAutofit/>
          </a:bodyPr>
          <a:lstStyle/>
          <a:p>
            <a:pPr marL="285750" indent="-285750">
              <a:lnSpc>
                <a:spcPct val="150000"/>
              </a:lnSpc>
              <a:buFont typeface="Wingdings" panose="05000000000000000000" pitchFamily="2" charset="2"/>
              <a:buChar char="n"/>
            </a:pPr>
            <a:r>
              <a:rPr lang="zh-CN" altLang="en-US" sz="1400" b="1" dirty="0" smtClean="0">
                <a:solidFill>
                  <a:srgbClr val="92D050"/>
                </a:solidFill>
                <a:latin typeface="微软雅黑" panose="020B0503020204020204" pitchFamily="34" charset="-122"/>
                <a:ea typeface="微软雅黑" panose="020B0503020204020204" pitchFamily="34" charset="-122"/>
              </a:rPr>
              <a:t>售前支持</a:t>
            </a:r>
          </a:p>
          <a:p>
            <a:pPr lvl="1">
              <a:lnSpc>
                <a:spcPct val="150000"/>
              </a:lnSpc>
            </a:pPr>
            <a:r>
              <a:rPr lang="zh-CN" altLang="en-US" sz="1200" dirty="0" smtClean="0">
                <a:latin typeface="微软雅黑" panose="020B0503020204020204" pitchFamily="34" charset="-122"/>
                <a:ea typeface="微软雅黑" panose="020B0503020204020204" pitchFamily="34" charset="-122"/>
              </a:rPr>
              <a:t>石政华    </a:t>
            </a:r>
            <a:r>
              <a:rPr lang="en-US" altLang="zh-CN" sz="1200" dirty="0" smtClean="0">
                <a:latin typeface="微软雅黑" panose="020B0503020204020204" pitchFamily="34" charset="-122"/>
                <a:ea typeface="微软雅黑" panose="020B0503020204020204" pitchFamily="34" charset="-122"/>
              </a:rPr>
              <a:t>Tel:18088888118      </a:t>
            </a:r>
            <a:r>
              <a:rPr lang="en-US" altLang="zh-CN" sz="1200" dirty="0" err="1" smtClean="0">
                <a:latin typeface="微软雅黑" panose="020B0503020204020204" pitchFamily="34" charset="-122"/>
                <a:ea typeface="微软雅黑" panose="020B0503020204020204" pitchFamily="34" charset="-122"/>
              </a:rPr>
              <a:t>Mail</a:t>
            </a:r>
            <a:r>
              <a:rPr lang="en-US" altLang="zh-CN" sz="1200" dirty="0" err="1">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os@unionware.com.cn</a:t>
            </a:r>
            <a:r>
              <a:rPr lang="en-US" altLang="zh-CN" sz="1200" dirty="0" smtClean="0">
                <a:latin typeface="微软雅黑" panose="020B0503020204020204" pitchFamily="34" charset="-122"/>
                <a:ea typeface="微软雅黑" panose="020B0503020204020204" pitchFamily="34" charset="-122"/>
              </a:rPr>
              <a:t>    </a:t>
            </a:r>
          </a:p>
          <a:p>
            <a:pPr lvl="1">
              <a:lnSpc>
                <a:spcPct val="150000"/>
              </a:lnSpc>
            </a:pPr>
            <a:r>
              <a:rPr lang="zh-CN" altLang="en-US" sz="1200" dirty="0" smtClean="0">
                <a:latin typeface="微软雅黑" panose="020B0503020204020204" pitchFamily="34" charset="-122"/>
                <a:ea typeface="微软雅黑" panose="020B0503020204020204" pitchFamily="34" charset="-122"/>
              </a:rPr>
              <a:t>赵</a:t>
            </a:r>
            <a:r>
              <a:rPr lang="zh-CN" altLang="en-US" sz="1200" dirty="0">
                <a:latin typeface="微软雅黑" panose="020B0503020204020204" pitchFamily="34" charset="-122"/>
                <a:ea typeface="微软雅黑" panose="020B0503020204020204" pitchFamily="34" charset="-122"/>
              </a:rPr>
              <a:t>俊鹏</a:t>
            </a:r>
            <a:r>
              <a:rPr lang="en-US" altLang="zh-CN" sz="1200" dirty="0">
                <a:latin typeface="微软雅黑" panose="020B0503020204020204" pitchFamily="34" charset="-122"/>
                <a:ea typeface="微软雅黑" panose="020B0503020204020204" pitchFamily="34" charset="-122"/>
              </a:rPr>
              <a:t>.   Tel:13537714201</a:t>
            </a:r>
            <a:r>
              <a:rPr lang="en-US" altLang="zh-CN" sz="1200" dirty="0" smtClean="0">
                <a:solidFill>
                  <a:schemeClr val="bg1"/>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Mail:zhaojunpeng@unionware.com.cn</a:t>
            </a:r>
            <a:endParaRPr lang="en-US" altLang="zh-CN" sz="1200" dirty="0" smtClean="0">
              <a:latin typeface="微软雅黑" panose="020B0503020204020204" pitchFamily="34" charset="-122"/>
              <a:ea typeface="微软雅黑" panose="020B0503020204020204" pitchFamily="34" charset="-122"/>
            </a:endParaRPr>
          </a:p>
          <a:p>
            <a:pPr lvl="1">
              <a:lnSpc>
                <a:spcPct val="150000"/>
              </a:lnSpc>
            </a:pPr>
            <a:endParaRPr lang="en-US" altLang="zh-CN" sz="1400" b="1" dirty="0" smtClean="0">
              <a:solidFill>
                <a:srgbClr val="92D050"/>
              </a:solidFill>
              <a:latin typeface="微软雅黑" panose="020B0503020204020204" pitchFamily="34" charset="-122"/>
              <a:ea typeface="微软雅黑" panose="020B0503020204020204" pitchFamily="34" charset="-122"/>
            </a:endParaRPr>
          </a:p>
          <a:p>
            <a:pPr lvl="1">
              <a:lnSpc>
                <a:spcPct val="150000"/>
              </a:lnSpc>
            </a:pPr>
            <a:r>
              <a:rPr lang="zh-CN" altLang="en-US" sz="1200" dirty="0" smtClean="0">
                <a:latin typeface="微软雅黑" panose="020B0503020204020204" pitchFamily="34" charset="-122"/>
                <a:ea typeface="微软雅黑" panose="020B0503020204020204" pitchFamily="34" charset="-122"/>
              </a:rPr>
              <a:t>现场售前支持机构</a:t>
            </a:r>
            <a:r>
              <a:rPr lang="zh-CN" altLang="en-US" sz="1200" dirty="0">
                <a:latin typeface="微软雅黑" panose="020B0503020204020204" pitchFamily="34" charset="-122"/>
                <a:ea typeface="微软雅黑" panose="020B0503020204020204" pitchFamily="34" charset="-122"/>
              </a:rPr>
              <a:t>或者伙伴需要</a:t>
            </a:r>
            <a:r>
              <a:rPr lang="zh-CN" altLang="en-US" sz="1200" dirty="0" smtClean="0">
                <a:latin typeface="微软雅黑" panose="020B0503020204020204" pitchFamily="34" charset="-122"/>
                <a:ea typeface="微软雅黑" panose="020B0503020204020204" pitchFamily="34" charset="-122"/>
              </a:rPr>
              <a:t>承担我方顾问的</a:t>
            </a:r>
            <a:r>
              <a:rPr lang="zh-CN" altLang="en-US" sz="1200" dirty="0">
                <a:latin typeface="微软雅黑" panose="020B0503020204020204" pitchFamily="34" charset="-122"/>
                <a:ea typeface="微软雅黑" panose="020B0503020204020204" pitchFamily="34" charset="-122"/>
              </a:rPr>
              <a:t>往返差旅及食宿费用。</a:t>
            </a:r>
            <a:endParaRPr lang="en-US" altLang="zh-CN" sz="1200" dirty="0">
              <a:latin typeface="微软雅黑" panose="020B0503020204020204" pitchFamily="34" charset="-122"/>
              <a:ea typeface="微软雅黑" panose="020B0503020204020204" pitchFamily="34" charset="-122"/>
            </a:endParaRPr>
          </a:p>
          <a:p>
            <a:pPr lvl="1">
              <a:lnSpc>
                <a:spcPct val="150000"/>
              </a:lnSpc>
            </a:pPr>
            <a:endParaRPr lang="en-US" altLang="zh-CN" sz="1400" b="1" dirty="0" smtClean="0">
              <a:solidFill>
                <a:srgbClr val="92D05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smtClean="0">
                <a:solidFill>
                  <a:srgbClr val="92D050"/>
                </a:solidFill>
                <a:latin typeface="微软雅黑" panose="020B0503020204020204" pitchFamily="34" charset="-122"/>
                <a:ea typeface="微软雅黑" panose="020B0503020204020204" pitchFamily="34" charset="-122"/>
              </a:rPr>
              <a:t>售前资料获取</a:t>
            </a:r>
            <a:endParaRPr lang="zh-CN" altLang="en-US" sz="1400" b="1" dirty="0">
              <a:solidFill>
                <a:srgbClr val="92D050"/>
              </a:solidFill>
              <a:latin typeface="微软雅黑" panose="020B0503020204020204" pitchFamily="34" charset="-122"/>
              <a:ea typeface="微软雅黑" panose="020B0503020204020204" pitchFamily="34" charset="-122"/>
            </a:endParaRPr>
          </a:p>
          <a:p>
            <a:pPr lvl="1">
              <a:lnSpc>
                <a:spcPct val="150000"/>
              </a:lnSpc>
            </a:pPr>
            <a:r>
              <a:rPr lang="zh-CN" altLang="en-US" sz="1600" b="1" dirty="0">
                <a:latin typeface="微软雅黑" panose="020B0503020204020204" pitchFamily="34" charset="-122"/>
                <a:ea typeface="微软雅黑" panose="020B0503020204020204" pitchFamily="34" charset="-122"/>
              </a:rPr>
              <a:t>金</a:t>
            </a:r>
            <a:r>
              <a:rPr lang="zh-CN" altLang="en-US" sz="1600" b="1" dirty="0" smtClean="0">
                <a:latin typeface="微软雅黑" panose="020B0503020204020204" pitchFamily="34" charset="-122"/>
                <a:ea typeface="微软雅黑" panose="020B0503020204020204" pitchFamily="34" charset="-122"/>
              </a:rPr>
              <a:t>蝶云条码技术交流群：</a:t>
            </a:r>
            <a:r>
              <a:rPr lang="en-US" altLang="zh-CN" sz="1600" b="1" dirty="0" smtClean="0">
                <a:latin typeface="微软雅黑" panose="020B0503020204020204" pitchFamily="34" charset="-122"/>
                <a:ea typeface="微软雅黑" panose="020B0503020204020204" pitchFamily="34" charset="-122"/>
              </a:rPr>
              <a:t>345320271</a:t>
            </a:r>
            <a:r>
              <a:rPr lang="zh-CN" altLang="en-US" sz="1600" b="1" dirty="0" smtClean="0">
                <a:latin typeface="微软雅黑" panose="020B0503020204020204" pitchFamily="34" charset="-122"/>
                <a:ea typeface="微软雅黑" panose="020B0503020204020204" pitchFamily="34" charset="-122"/>
              </a:rPr>
              <a:t>、</a:t>
            </a:r>
            <a:r>
              <a:rPr lang="is-IS" altLang="zh-CN" sz="1600" b="1" dirty="0">
                <a:latin typeface="微软雅黑" panose="020B0503020204020204" pitchFamily="34" charset="-122"/>
                <a:ea typeface="微软雅黑" panose="020B0503020204020204" pitchFamily="34" charset="-122"/>
              </a:rPr>
              <a:t>462471123</a:t>
            </a:r>
            <a:endParaRPr lang="en-US" altLang="zh-CN" sz="1600" b="1" dirty="0" smtClean="0">
              <a:latin typeface="微软雅黑" panose="020B0503020204020204" pitchFamily="34" charset="-122"/>
              <a:ea typeface="微软雅黑" panose="020B0503020204020204" pitchFamily="34" charset="-122"/>
            </a:endParaRPr>
          </a:p>
          <a:p>
            <a:pPr lvl="1">
              <a:lnSpc>
                <a:spcPct val="150000"/>
              </a:lnSpc>
            </a:pPr>
            <a:r>
              <a:rPr lang="zh-CN" altLang="en-US" sz="1200" dirty="0" smtClean="0">
                <a:latin typeface="微软雅黑" panose="020B0503020204020204" pitchFamily="34" charset="-122"/>
                <a:ea typeface="微软雅黑" panose="020B0503020204020204" pitchFamily="34" charset="-122"/>
              </a:rPr>
              <a:t>群文件共享中，有你需要的方案、视频、实施计划、调研问卷、硬件设置等等，我们一直在添加，如果有</a:t>
            </a:r>
            <a:endParaRPr lang="en-US" altLang="zh-CN" sz="1200" dirty="0" smtClean="0">
              <a:latin typeface="微软雅黑" panose="020B0503020204020204" pitchFamily="34" charset="-122"/>
              <a:ea typeface="微软雅黑" panose="020B0503020204020204" pitchFamily="34" charset="-122"/>
            </a:endParaRPr>
          </a:p>
          <a:p>
            <a:pPr lvl="1">
              <a:lnSpc>
                <a:spcPct val="150000"/>
              </a:lnSpc>
            </a:pPr>
            <a:r>
              <a:rPr lang="zh-CN" altLang="en-US" sz="1200" dirty="0" smtClean="0">
                <a:latin typeface="微软雅黑" panose="020B0503020204020204" pitchFamily="34" charset="-122"/>
                <a:ea typeface="微软雅黑" panose="020B0503020204020204" pitchFamily="34" charset="-122"/>
              </a:rPr>
              <a:t>需要的文档，也可以专门提出，我们会及时补充。</a:t>
            </a:r>
            <a:endParaRPr lang="en-US" altLang="zh-CN" sz="1200" dirty="0" smtClean="0">
              <a:latin typeface="微软雅黑" panose="020B0503020204020204" pitchFamily="34" charset="-122"/>
              <a:ea typeface="微软雅黑" panose="020B0503020204020204" pitchFamily="34" charset="-122"/>
            </a:endParaRPr>
          </a:p>
          <a:p>
            <a:pPr lvl="1">
              <a:lnSpc>
                <a:spcPct val="150000"/>
              </a:lnSpc>
            </a:pPr>
            <a:r>
              <a:rPr lang="zh-CN" altLang="en-US" sz="1200" dirty="0" smtClean="0">
                <a:latin typeface="微软雅黑" panose="020B0503020204020204" pitchFamily="34" charset="-122"/>
                <a:ea typeface="微软雅黑" panose="020B0503020204020204" pitchFamily="34" charset="-122"/>
              </a:rPr>
              <a:t>我们同时也会及时上传最新的功能介绍和方案到金蝶论坛的条码管理子版块。</a:t>
            </a:r>
            <a:endParaRPr lang="en-US" altLang="zh-CN" sz="1200" dirty="0">
              <a:latin typeface="微软雅黑" panose="020B0503020204020204" pitchFamily="34" charset="-122"/>
              <a:ea typeface="微软雅黑" panose="020B0503020204020204" pitchFamily="34" charset="-122"/>
            </a:endParaRPr>
          </a:p>
        </p:txBody>
      </p:sp>
      <p:sp>
        <p:nvSpPr>
          <p:cNvPr id="3" name="矩形 2"/>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013" y="27004"/>
            <a:ext cx="4743068"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售前咨询联系方式</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016929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售后服务支持</a:t>
            </a:r>
            <a:endParaRPr kumimoji="1" lang="zh-CN" altLang="en-US" sz="3600" dirty="0"/>
          </a:p>
        </p:txBody>
      </p:sp>
    </p:spTree>
    <p:extLst>
      <p:ext uri="{BB962C8B-B14F-4D97-AF65-F5344CB8AC3E}">
        <p14:creationId xmlns:p14="http://schemas.microsoft.com/office/powerpoint/2010/main" val="1570343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843380"/>
            <a:ext cx="8280920" cy="3473029"/>
          </a:xfrm>
          <a:prstGeom prst="rect">
            <a:avLst/>
          </a:prstGeom>
          <a:solidFill>
            <a:schemeClr val="bg1">
              <a:lumMod val="95000"/>
            </a:schemeClr>
          </a:solidFill>
        </p:spPr>
        <p:txBody>
          <a:bodyPr wrap="square">
            <a:noAutofit/>
          </a:bodyPr>
          <a:lstStyle/>
          <a:p>
            <a:pPr marL="285750" indent="-285750">
              <a:lnSpc>
                <a:spcPct val="150000"/>
              </a:lnSpc>
              <a:spcBef>
                <a:spcPts val="200"/>
              </a:spcBef>
              <a:buFont typeface="Wingdings" panose="05000000000000000000" pitchFamily="2" charset="2"/>
              <a:buChar char="n"/>
            </a:pPr>
            <a:r>
              <a:rPr lang="zh-CN" altLang="en-US" sz="1400" b="1" dirty="0">
                <a:solidFill>
                  <a:srgbClr val="92D050"/>
                </a:solidFill>
                <a:latin typeface="微软雅黑" panose="020B0503020204020204" pitchFamily="34" charset="-122"/>
                <a:ea typeface="微软雅黑" panose="020B0503020204020204" pitchFamily="34" charset="-122"/>
              </a:rPr>
              <a:t>产品</a:t>
            </a:r>
            <a:r>
              <a:rPr lang="zh-CN" altLang="en-US" sz="1400" b="1" dirty="0" smtClean="0">
                <a:solidFill>
                  <a:srgbClr val="92D050"/>
                </a:solidFill>
                <a:latin typeface="微软雅黑" panose="020B0503020204020204" pitchFamily="34" charset="-122"/>
                <a:ea typeface="微软雅黑" panose="020B0503020204020204" pitchFamily="34" charset="-122"/>
              </a:rPr>
              <a:t>资料获取 </a:t>
            </a:r>
          </a:p>
          <a:p>
            <a:pPr lvl="1">
              <a:lnSpc>
                <a:spcPct val="150000"/>
              </a:lnSpc>
              <a:spcBef>
                <a:spcPts val="200"/>
              </a:spcBef>
            </a:pPr>
            <a:r>
              <a:rPr lang="zh-CN" altLang="zh-CN" sz="1200" dirty="0">
                <a:latin typeface="微软雅黑" panose="020B0503020204020204" pitchFamily="34" charset="-122"/>
                <a:ea typeface="微软雅黑" panose="020B0503020204020204" pitchFamily="34" charset="-122"/>
              </a:rPr>
              <a:t>产品方案、操作手册、演示视频、</a:t>
            </a:r>
            <a:r>
              <a:rPr lang="en-US" altLang="zh-CN" sz="1200" dirty="0">
                <a:latin typeface="微软雅黑" panose="020B0503020204020204" pitchFamily="34" charset="-122"/>
                <a:ea typeface="微软雅黑" panose="020B0503020204020204" pitchFamily="34" charset="-122"/>
              </a:rPr>
              <a:t>FAQ</a:t>
            </a:r>
            <a:r>
              <a:rPr lang="zh-CN" altLang="zh-CN" sz="1200" dirty="0">
                <a:latin typeface="微软雅黑" panose="020B0503020204020204" pitchFamily="34" charset="-122"/>
                <a:ea typeface="微软雅黑" panose="020B0503020204020204" pitchFamily="34" charset="-122"/>
              </a:rPr>
              <a:t>等可在</a:t>
            </a:r>
            <a:r>
              <a:rPr lang="en-US" altLang="zh-CN" sz="1200" dirty="0">
                <a:latin typeface="微软雅黑" panose="020B0503020204020204" pitchFamily="34" charset="-122"/>
                <a:ea typeface="微软雅黑" panose="020B0503020204020204" pitchFamily="34" charset="-122"/>
              </a:rPr>
              <a:t>QQ</a:t>
            </a:r>
            <a:r>
              <a:rPr lang="zh-CN" altLang="zh-CN" sz="1200" dirty="0">
                <a:latin typeface="微软雅黑" panose="020B0503020204020204" pitchFamily="34" charset="-122"/>
                <a:ea typeface="微软雅黑" panose="020B0503020204020204" pitchFamily="34" charset="-122"/>
              </a:rPr>
              <a:t>群文件、金蝶社区“条码管理”模块获取</a:t>
            </a:r>
            <a:r>
              <a:rPr lang="zh-CN" altLang="zh-CN"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1">
              <a:lnSpc>
                <a:spcPct val="150000"/>
              </a:lnSpc>
              <a:spcBef>
                <a:spcPts val="200"/>
              </a:spcBef>
            </a:pPr>
            <a:endParaRPr lang="en-US" altLang="zh-CN" sz="1200" dirty="0" smtClean="0">
              <a:latin typeface="微软雅黑" panose="020B0503020204020204" pitchFamily="34" charset="-122"/>
              <a:ea typeface="微软雅黑" panose="020B0503020204020204" pitchFamily="34" charset="-122"/>
            </a:endParaRPr>
          </a:p>
          <a:p>
            <a:pPr marL="285750" indent="-285750">
              <a:spcBef>
                <a:spcPts val="200"/>
              </a:spcBef>
              <a:buFont typeface="Wingdings" panose="05000000000000000000" pitchFamily="2" charset="2"/>
              <a:buChar char="n"/>
            </a:pPr>
            <a:r>
              <a:rPr lang="zh-CN" altLang="en-US" sz="1400" b="1" dirty="0" smtClean="0">
                <a:solidFill>
                  <a:srgbClr val="92D050"/>
                </a:solidFill>
                <a:latin typeface="微软雅黑" panose="020B0503020204020204" pitchFamily="34" charset="-122"/>
                <a:ea typeface="微软雅黑" panose="020B0503020204020204" pitchFamily="34" charset="-122"/>
              </a:rPr>
              <a:t>产品问题咨询</a:t>
            </a:r>
            <a:endParaRPr lang="en-US" altLang="zh-CN" sz="1400" b="1" dirty="0" smtClean="0">
              <a:solidFill>
                <a:srgbClr val="92D050"/>
              </a:solidFill>
              <a:latin typeface="微软雅黑" panose="020B0503020204020204" pitchFamily="34" charset="-122"/>
              <a:ea typeface="微软雅黑" panose="020B0503020204020204" pitchFamily="34" charset="-122"/>
            </a:endParaRPr>
          </a:p>
          <a:p>
            <a:pPr lvl="1">
              <a:lnSpc>
                <a:spcPct val="150000"/>
              </a:lnSpc>
              <a:spcBef>
                <a:spcPts val="200"/>
              </a:spcBef>
            </a:pPr>
            <a:r>
              <a:rPr lang="zh-CN" altLang="zh-CN"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QQ</a:t>
            </a:r>
            <a:r>
              <a:rPr lang="zh-CN" altLang="zh-CN" sz="1200" dirty="0">
                <a:latin typeface="微软雅黑" panose="020B0503020204020204" pitchFamily="34" charset="-122"/>
                <a:ea typeface="微软雅黑" panose="020B0503020204020204" pitchFamily="34" charset="-122"/>
              </a:rPr>
              <a:t>群组</a:t>
            </a:r>
            <a:r>
              <a:rPr lang="en-US" altLang="zh-CN"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客服、金蝶社区发帖，</a:t>
            </a:r>
            <a:r>
              <a:rPr lang="zh-CN" altLang="en-US" sz="1200" dirty="0">
                <a:latin typeface="微软雅黑" panose="020B0503020204020204" pitchFamily="34" charset="-122"/>
                <a:ea typeface="微软雅黑" panose="020B0503020204020204" pitchFamily="34" charset="-122"/>
              </a:rPr>
              <a:t>或</a:t>
            </a:r>
            <a:r>
              <a:rPr lang="zh-CN" altLang="zh-CN" sz="1200" dirty="0">
                <a:latin typeface="微软雅黑" panose="020B0503020204020204" pitchFamily="34" charset="-122"/>
                <a:ea typeface="微软雅黑" panose="020B0503020204020204" pitchFamily="34" charset="-122"/>
              </a:rPr>
              <a:t>拨打热线电话</a:t>
            </a:r>
            <a:r>
              <a:rPr lang="en-US" altLang="zh-CN" sz="1200" dirty="0">
                <a:latin typeface="微软雅黑" panose="020B0503020204020204" pitchFamily="34" charset="-122"/>
                <a:ea typeface="微软雅黑" panose="020B0503020204020204" pitchFamily="34" charset="-122"/>
              </a:rPr>
              <a:t>0755-26070036-8010</a:t>
            </a:r>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1">
              <a:lnSpc>
                <a:spcPct val="150000"/>
              </a:lnSpc>
              <a:spcBef>
                <a:spcPts val="200"/>
              </a:spcBef>
            </a:pP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spcBef>
                <a:spcPts val="200"/>
              </a:spcBef>
              <a:buFont typeface="Wingdings" panose="05000000000000000000" pitchFamily="2" charset="2"/>
              <a:buChar char="n"/>
            </a:pPr>
            <a:r>
              <a:rPr lang="zh-CN" altLang="en-US" b="1" dirty="0" smtClean="0">
                <a:solidFill>
                  <a:srgbClr val="92D050"/>
                </a:solidFill>
                <a:latin typeface="微软雅黑" panose="020B0503020204020204" pitchFamily="34" charset="-122"/>
                <a:ea typeface="微软雅黑" panose="020B0503020204020204" pitchFamily="34" charset="-122"/>
              </a:rPr>
              <a:t>业务咨询</a:t>
            </a:r>
            <a:endParaRPr lang="zh-CN" altLang="en-US" b="1" dirty="0">
              <a:solidFill>
                <a:srgbClr val="92D050"/>
              </a:solidFill>
              <a:latin typeface="微软雅黑" panose="020B0503020204020204" pitchFamily="34" charset="-122"/>
              <a:ea typeface="微软雅黑" panose="020B0503020204020204" pitchFamily="34" charset="-122"/>
            </a:endParaRPr>
          </a:p>
          <a:p>
            <a:pPr lvl="1">
              <a:lnSpc>
                <a:spcPct val="150000"/>
              </a:lnSpc>
              <a:spcBef>
                <a:spcPts val="200"/>
              </a:spcBef>
            </a:pPr>
            <a:r>
              <a:rPr lang="zh-CN" altLang="zh-CN" sz="1200" dirty="0">
                <a:latin typeface="微软雅黑" panose="020B0503020204020204" pitchFamily="34" charset="-122"/>
                <a:ea typeface="微软雅黑" panose="020B0503020204020204" pitchFamily="34" charset="-122"/>
              </a:rPr>
              <a:t>陈梦如：</a:t>
            </a:r>
            <a:r>
              <a:rPr lang="en-US" altLang="zh-CN" sz="1200" dirty="0">
                <a:latin typeface="微软雅黑" panose="020B0503020204020204" pitchFamily="34" charset="-122"/>
                <a:ea typeface="微软雅黑" panose="020B0503020204020204" pitchFamily="34" charset="-122"/>
              </a:rPr>
              <a:t>13902975712 </a:t>
            </a:r>
            <a:r>
              <a:rPr lang="zh-CN" altLang="en-US" sz="1200" dirty="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pPr lvl="1">
              <a:lnSpc>
                <a:spcPct val="150000"/>
              </a:lnSpc>
              <a:spcBef>
                <a:spcPts val="200"/>
              </a:spcBef>
            </a:pPr>
            <a:r>
              <a:rPr lang="zh-CN" altLang="zh-CN" sz="1200" dirty="0" smtClean="0">
                <a:latin typeface="微软雅黑" panose="020B0503020204020204" pitchFamily="34" charset="-122"/>
                <a:ea typeface="微软雅黑" panose="020B0503020204020204" pitchFamily="34" charset="-122"/>
              </a:rPr>
              <a:t>刘</a:t>
            </a:r>
            <a:r>
              <a:rPr lang="zh-CN" altLang="zh-CN" sz="1200" dirty="0">
                <a:latin typeface="微软雅黑" panose="020B0503020204020204" pitchFamily="34" charset="-122"/>
                <a:ea typeface="微软雅黑" panose="020B0503020204020204" pitchFamily="34" charset="-122"/>
              </a:rPr>
              <a:t>欢：</a:t>
            </a:r>
            <a:r>
              <a:rPr lang="en-US" altLang="zh-CN" sz="1200" dirty="0">
                <a:latin typeface="微软雅黑" panose="020B0503020204020204" pitchFamily="34" charset="-122"/>
                <a:ea typeface="微软雅黑" panose="020B0503020204020204" pitchFamily="34" charset="-122"/>
              </a:rPr>
              <a:t>18320450621 </a:t>
            </a:r>
            <a:r>
              <a:rPr lang="zh-CN" altLang="en-US" sz="1200" dirty="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pPr lvl="1">
              <a:lnSpc>
                <a:spcPct val="150000"/>
              </a:lnSpc>
              <a:spcBef>
                <a:spcPts val="200"/>
              </a:spcBef>
            </a:pPr>
            <a:r>
              <a:rPr lang="zh-CN" altLang="zh-CN" sz="1200" dirty="0" smtClean="0">
                <a:latin typeface="微软雅黑" panose="020B0503020204020204" pitchFamily="34" charset="-122"/>
                <a:ea typeface="微软雅黑" panose="020B0503020204020204" pitchFamily="34" charset="-122"/>
              </a:rPr>
              <a:t>丁</a:t>
            </a:r>
            <a:r>
              <a:rPr lang="zh-CN" altLang="zh-CN" sz="1200" dirty="0">
                <a:latin typeface="微软雅黑" panose="020B0503020204020204" pitchFamily="34" charset="-122"/>
                <a:ea typeface="微软雅黑" panose="020B0503020204020204" pitchFamily="34" charset="-122"/>
              </a:rPr>
              <a:t>丽丽：</a:t>
            </a:r>
            <a:r>
              <a:rPr lang="en-US" altLang="zh-CN" sz="1200" dirty="0">
                <a:latin typeface="微软雅黑" panose="020B0503020204020204" pitchFamily="34" charset="-122"/>
                <a:ea typeface="微软雅黑" panose="020B0503020204020204" pitchFamily="34" charset="-122"/>
              </a:rPr>
              <a:t>18520891935</a:t>
            </a:r>
          </a:p>
          <a:p>
            <a:pPr lvl="1">
              <a:lnSpc>
                <a:spcPct val="150000"/>
              </a:lnSpc>
            </a:pP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013" y="27004"/>
            <a:ext cx="4743068"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产品标准服务</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47885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823730"/>
            <a:ext cx="8280920" cy="3883737"/>
          </a:xfrm>
          <a:prstGeom prst="rect">
            <a:avLst/>
          </a:prstGeom>
          <a:solidFill>
            <a:schemeClr val="bg1">
              <a:lumMod val="95000"/>
            </a:schemeClr>
          </a:solidFill>
        </p:spPr>
        <p:txBody>
          <a:bodyPr wrap="square">
            <a:noAutofit/>
          </a:bodyPr>
          <a:lstStyle/>
          <a:p>
            <a:pPr lvl="1">
              <a:lnSpc>
                <a:spcPct val="150000"/>
              </a:lnSpc>
            </a:pPr>
            <a:endParaRPr lang="en-US" altLang="zh-CN" sz="1200" dirty="0" smtClean="0">
              <a:latin typeface="微软雅黑" panose="020B0503020204020204" pitchFamily="34" charset="-122"/>
              <a:ea typeface="微软雅黑" panose="020B0503020204020204" pitchFamily="34" charset="-122"/>
            </a:endParaRPr>
          </a:p>
          <a:p>
            <a:endParaRPr lang="en-US" altLang="zh-CN" sz="1200" b="1" dirty="0" smtClean="0">
              <a:solidFill>
                <a:srgbClr val="92D050"/>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n"/>
            </a:pPr>
            <a:r>
              <a:rPr lang="zh-CN" altLang="en-US" sz="1400" b="1" dirty="0" smtClean="0">
                <a:solidFill>
                  <a:srgbClr val="92D050"/>
                </a:solidFill>
                <a:latin typeface="微软雅黑" panose="020B0503020204020204" pitchFamily="34" charset="-122"/>
                <a:ea typeface="微软雅黑" panose="020B0503020204020204" pitchFamily="34" charset="-122"/>
              </a:rPr>
              <a:t>服务热线</a:t>
            </a:r>
            <a:endParaRPr lang="en-US" altLang="zh-CN" sz="1400" b="1" dirty="0">
              <a:solidFill>
                <a:srgbClr val="92D050"/>
              </a:solidFill>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电话热线支持：在客户遇到技术问题时，可以通过电话热线进行技术咨询，由专业人员负责即时解答，并帮助解决问题。</a:t>
            </a:r>
            <a:r>
              <a:rPr lang="zh-CN" altLang="zh-CN" sz="1200" dirty="0">
                <a:latin typeface="微软雅黑" panose="020B0503020204020204" pitchFamily="34" charset="-122"/>
                <a:ea typeface="微软雅黑" panose="020B0503020204020204" pitchFamily="34" charset="-122"/>
              </a:rPr>
              <a:t>服务热线：</a:t>
            </a:r>
            <a:r>
              <a:rPr lang="en-US" altLang="zh-CN" sz="1200" dirty="0">
                <a:latin typeface="微软雅黑" panose="020B0503020204020204" pitchFamily="34" charset="-122"/>
                <a:ea typeface="微软雅黑" panose="020B0503020204020204" pitchFamily="34" charset="-122"/>
              </a:rPr>
              <a:t>0755-26070036-8010 </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QQ</a:t>
            </a:r>
            <a:r>
              <a:rPr lang="zh-CN" altLang="en-US" sz="1200" dirty="0">
                <a:latin typeface="微软雅黑" panose="020B0503020204020204" pitchFamily="34" charset="-122"/>
                <a:ea typeface="微软雅黑" panose="020B0503020204020204" pitchFamily="34" charset="-122"/>
              </a:rPr>
              <a:t>群组服务支持：在客户遇到技术问题时，可以通过</a:t>
            </a:r>
            <a:r>
              <a:rPr lang="en-US" altLang="zh-CN" sz="1200" dirty="0">
                <a:latin typeface="微软雅黑" panose="020B0503020204020204" pitchFamily="34" charset="-122"/>
                <a:ea typeface="微软雅黑" panose="020B0503020204020204" pitchFamily="34" charset="-122"/>
              </a:rPr>
              <a:t>QQ</a:t>
            </a:r>
            <a:r>
              <a:rPr lang="zh-CN" altLang="en-US" sz="1200" dirty="0">
                <a:latin typeface="微软雅黑" panose="020B0503020204020204" pitchFamily="34" charset="-122"/>
                <a:ea typeface="微软雅黑" panose="020B0503020204020204" pitchFamily="34" charset="-122"/>
              </a:rPr>
              <a:t>群组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客服人员，客服人员将在</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分钟内响应，并帮助解答问题</a:t>
            </a:r>
            <a:r>
              <a:rPr lang="zh-CN" altLang="en-US" sz="1200" dirty="0" smtClean="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金蝶</a:t>
            </a:r>
            <a:r>
              <a:rPr lang="zh-CN" altLang="en-US" sz="1200" dirty="0" smtClean="0">
                <a:latin typeface="微软雅黑" panose="020B0503020204020204" pitchFamily="34" charset="-122"/>
                <a:ea typeface="微软雅黑" panose="020B0503020204020204" pitchFamily="34" charset="-122"/>
              </a:rPr>
              <a:t>云条码</a:t>
            </a:r>
            <a:r>
              <a:rPr lang="zh-CN" altLang="en-US" sz="1200" dirty="0">
                <a:latin typeface="微软雅黑" panose="020B0503020204020204" pitchFamily="34" charset="-122"/>
                <a:ea typeface="微软雅黑" panose="020B0503020204020204" pitchFamily="34" charset="-122"/>
              </a:rPr>
              <a:t>技术交流群：</a:t>
            </a:r>
            <a:r>
              <a:rPr lang="en-US" altLang="zh-CN" sz="1200" dirty="0" smtClean="0">
                <a:latin typeface="微软雅黑" panose="020B0503020204020204" pitchFamily="34" charset="-122"/>
                <a:ea typeface="微软雅黑" panose="020B0503020204020204" pitchFamily="34" charset="-122"/>
              </a:rPr>
              <a:t>345320271</a:t>
            </a:r>
            <a:r>
              <a:rPr lang="zh-CN" altLang="en-US" sz="1200" dirty="0" smtClean="0">
                <a:latin typeface="微软雅黑" panose="020B0503020204020204" pitchFamily="34" charset="-122"/>
                <a:ea typeface="微软雅黑" panose="020B0503020204020204" pitchFamily="34" charset="-122"/>
              </a:rPr>
              <a:t>、</a:t>
            </a:r>
            <a:r>
              <a:rPr lang="is-IS" altLang="zh-CN" sz="1200" dirty="0" smtClean="0">
                <a:latin typeface="微软雅黑" panose="020B0503020204020204" pitchFamily="34" charset="-122"/>
                <a:ea typeface="微软雅黑" panose="020B0503020204020204" pitchFamily="34" charset="-122"/>
              </a:rPr>
              <a:t>462471123</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跟踪服务：对系统的应用情况进行定期的电话询问或走访，对客户在使用系统中出现的问题，及时给予解答和指导</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E-mail</a:t>
            </a:r>
            <a:r>
              <a:rPr lang="zh-CN" altLang="en-US" sz="1200" dirty="0">
                <a:latin typeface="微软雅黑" panose="020B0503020204020204" pitchFamily="34" charset="-122"/>
                <a:ea typeface="微软雅黑" panose="020B0503020204020204" pitchFamily="34" charset="-122"/>
              </a:rPr>
              <a:t>支持：在客户遇到技术问题时，可以通过</a:t>
            </a:r>
            <a:r>
              <a:rPr lang="zh-CN" altLang="en-US" sz="1200" dirty="0" smtClean="0">
                <a:latin typeface="微软雅黑" panose="020B0503020204020204" pitchFamily="34" charset="-122"/>
                <a:ea typeface="微软雅黑" panose="020B0503020204020204" pitchFamily="34" charset="-122"/>
              </a:rPr>
              <a:t>电子邮件：</a:t>
            </a:r>
            <a:r>
              <a:rPr lang="en-US" altLang="zh-CN" sz="1200" dirty="0" smtClean="0">
                <a:latin typeface="微软雅黑" panose="020B0503020204020204" pitchFamily="34" charset="-122"/>
                <a:ea typeface="微软雅黑" panose="020B0503020204020204" pitchFamily="34" charset="-122"/>
                <a:hlinkClick r:id="rId2"/>
              </a:rPr>
              <a:t>muxinglin@unionware.com.cn</a:t>
            </a:r>
            <a:r>
              <a:rPr lang="zh-CN" altLang="en-US" sz="1200" dirty="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进行</a:t>
            </a:r>
            <a:r>
              <a:rPr lang="zh-CN" altLang="en-US" sz="1200" dirty="0">
                <a:latin typeface="微软雅黑" panose="020B0503020204020204" pitchFamily="34" charset="-122"/>
                <a:ea typeface="微软雅黑" panose="020B0503020204020204" pitchFamily="34" charset="-122"/>
              </a:rPr>
              <a:t>技术咨询，由专业人员负责即时解答，并帮助</a:t>
            </a:r>
            <a:r>
              <a:rPr lang="zh-CN" altLang="en-US" sz="1200" dirty="0" smtClean="0">
                <a:latin typeface="微软雅黑" panose="020B0503020204020204" pitchFamily="34" charset="-122"/>
                <a:ea typeface="微软雅黑" panose="020B0503020204020204" pitchFamily="34" charset="-122"/>
              </a:rPr>
              <a:t>解决问题</a:t>
            </a:r>
            <a:r>
              <a:rPr lang="zh-CN" altLang="en-US" sz="1200" dirty="0" smtClean="0">
                <a:solidFill>
                  <a:srgbClr val="404040"/>
                </a:solidFill>
                <a:latin typeface="微软雅黑" panose="020B0503020204020204" pitchFamily="34" charset="-122"/>
                <a:ea typeface="微软雅黑" panose="020B0503020204020204" pitchFamily="34" charset="-122"/>
              </a:rPr>
              <a:t>。</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52013" y="27004"/>
            <a:ext cx="4743068"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产品标准服务</a:t>
            </a:r>
            <a:endParaRPr kumimoji="1"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1708976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2" y="1319822"/>
            <a:ext cx="2913009" cy="623248"/>
          </a:xfrm>
          <a:prstGeom prst="rect">
            <a:avLst/>
          </a:prstGeom>
          <a:noFill/>
        </p:spPr>
        <p:txBody>
          <a:bodyPr wrap="none" lIns="68580" tIns="34290" rIns="68580" bIns="34290" rtlCol="0">
            <a:spAutoFit/>
          </a:bodyPr>
          <a:lstStyle/>
          <a:p>
            <a:pPr defTabSz="457189"/>
            <a:r>
              <a:rPr lang="en-US" altLang="zh-CN" sz="3600" dirty="0">
                <a:solidFill>
                  <a:srgbClr val="FFFFFF"/>
                </a:solidFill>
                <a:latin typeface="Arial Black" pitchFamily="34" charset="0"/>
              </a:rPr>
              <a:t>Thank you!</a:t>
            </a:r>
            <a:endParaRPr lang="zh-CN" altLang="en-US" sz="3600" dirty="0">
              <a:solidFill>
                <a:srgbClr val="FFFFFF"/>
              </a:solidFill>
              <a:latin typeface="Arial Black" pitchFamily="34" charset="0"/>
            </a:endParaRPr>
          </a:p>
        </p:txBody>
      </p:sp>
    </p:spTree>
    <p:extLst>
      <p:ext uri="{BB962C8B-B14F-4D97-AF65-F5344CB8AC3E}">
        <p14:creationId xmlns:p14="http://schemas.microsoft.com/office/powerpoint/2010/main" val="2352063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p14:dur="250">
        <p15:prstTrans prst="fractur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4049597"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用户痛点</a:t>
            </a:r>
            <a:endParaRPr kumimoji="1" lang="zh-CN" altLang="en-US" sz="2000" dirty="0">
              <a:solidFill>
                <a:schemeClr val="bg1"/>
              </a:solidFill>
              <a:latin typeface="微软雅黑" pitchFamily="34" charset="-122"/>
              <a:ea typeface="微软雅黑" pitchFamily="34" charset="-122"/>
            </a:endParaRPr>
          </a:p>
        </p:txBody>
      </p:sp>
      <p:sp>
        <p:nvSpPr>
          <p:cNvPr id="29" name="Shape 3293"/>
          <p:cNvSpPr/>
          <p:nvPr/>
        </p:nvSpPr>
        <p:spPr>
          <a:xfrm>
            <a:off x="4298950" y="1745130"/>
            <a:ext cx="4112848" cy="2853810"/>
          </a:xfrm>
          <a:prstGeom prst="rect">
            <a:avLst/>
          </a:prstGeom>
          <a:noFill/>
          <a:ln w="12700" cap="flat">
            <a:noFill/>
            <a:miter lim="400000"/>
          </a:ln>
          <a:effectLst/>
        </p:spPr>
        <p:txBody>
          <a:bodyPr wrap="none" lIns="0" tIns="0" rIns="0" bIns="0" numCol="1" anchor="t" anchorCtr="0">
            <a:noAutofit/>
          </a:bodyPr>
          <a:lstStyle>
            <a:lvl1pPr algn="l">
              <a:defRPr sz="2800">
                <a:solidFill>
                  <a:srgbClr val="4A5E6C"/>
                </a:solidFill>
                <a:latin typeface="STIXGeneral-Bold"/>
                <a:ea typeface="STIXGeneral-Bold"/>
                <a:cs typeface="STIXGeneral-Bold"/>
                <a:sym typeface="STIXGeneral-Bold"/>
              </a:defRPr>
            </a:lvl1pPr>
          </a:lstStyle>
          <a:p>
            <a:pPr marL="285750" lvl="0" indent="-285750">
              <a:lnSpc>
                <a:spcPct val="150000"/>
              </a:lnSpc>
              <a:buFont typeface="Wingdings" panose="05000000000000000000" pitchFamily="2" charset="2"/>
              <a:buChar char="p"/>
              <a:defRPr sz="1800">
                <a:solidFill>
                  <a:srgbClr val="000000"/>
                </a:solidFill>
              </a:defRPr>
            </a:pP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手工做单效率低，易出错，数据更新不及时。</a:t>
            </a: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defRPr sz="1800">
                <a:solidFill>
                  <a:srgbClr val="000000"/>
                </a:solidFill>
              </a:defRPr>
            </a:pP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Wingdings" panose="05000000000000000000" pitchFamily="2" charset="2"/>
              <a:buChar char="p"/>
              <a:defRPr sz="1800">
                <a:solidFill>
                  <a:srgbClr val="000000"/>
                </a:solidFill>
              </a:defRPr>
            </a:pP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人工校验核查物料，</a:t>
            </a: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少发、多发、错发</a:t>
            </a: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严重。</a:t>
            </a: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defRPr sz="1800">
                <a:solidFill>
                  <a:srgbClr val="000000"/>
                </a:solidFill>
              </a:defRPr>
            </a:pP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Wingdings" panose="05000000000000000000" pitchFamily="2" charset="2"/>
              <a:buChar char="p"/>
              <a:defRPr sz="1800">
                <a:solidFill>
                  <a:srgbClr val="000000"/>
                </a:solidFill>
              </a:defRPr>
            </a:pP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不合格</a:t>
            </a: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产品以及受限种类的出入库靠人为控制，</a:t>
            </a:r>
          </a:p>
          <a:p>
            <a:pPr>
              <a:lnSpc>
                <a:spcPct val="150000"/>
              </a:lnSpc>
              <a:defRPr sz="1800">
                <a:solidFill>
                  <a:srgbClr val="000000"/>
                </a:solidFill>
              </a:defRPr>
            </a:pP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出入库管理混乱</a:t>
            </a: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defRPr sz="1800">
                <a:solidFill>
                  <a:srgbClr val="000000"/>
                </a:solidFill>
              </a:defRPr>
            </a:pPr>
            <a:endParaRPr lang="en-US" altLang="zh-CN"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Wingdings" panose="05000000000000000000" pitchFamily="2" charset="2"/>
              <a:buChar char="p"/>
              <a:defRPr sz="1800">
                <a:solidFill>
                  <a:srgbClr val="000000"/>
                </a:solidFill>
              </a:defRPr>
            </a:pP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人员</a:t>
            </a: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分工不明确，现场管理</a:t>
            </a:r>
            <a:r>
              <a:rPr lang="zh-CN" altLang="en-US" sz="1400" dirty="0" smtClean="0">
                <a:solidFill>
                  <a:schemeClr val="tx1"/>
                </a:solidFill>
                <a:latin typeface="微软雅黑" panose="020B0503020204020204" pitchFamily="34" charset="-122"/>
                <a:ea typeface="微软雅黑" panose="020B0503020204020204" pitchFamily="34" charset="-122"/>
                <a:sym typeface="Arial" panose="020B0604020202020204" pitchFamily="34" charset="0"/>
              </a:rPr>
              <a:t>混乱。</a:t>
            </a:r>
            <a:endPar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defRPr sz="1800">
                <a:solidFill>
                  <a:srgbClr val="000000"/>
                </a:solidFill>
              </a:defRPr>
            </a:pPr>
            <a:endPar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defRPr sz="1800">
                <a:solidFill>
                  <a:srgbClr val="000000"/>
                </a:solidFill>
              </a:defRPr>
            </a:pPr>
            <a:endPar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20000"/>
              </a:lnSpc>
              <a:defRPr sz="1800">
                <a:solidFill>
                  <a:srgbClr val="000000"/>
                </a:solidFill>
              </a:defRPr>
            </a:pPr>
            <a:endParaRPr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Rounded Rectangle 18"/>
          <p:cNvSpPr/>
          <p:nvPr/>
        </p:nvSpPr>
        <p:spPr>
          <a:xfrm>
            <a:off x="3130893" y="910024"/>
            <a:ext cx="2880000" cy="360000"/>
          </a:xfrm>
          <a:prstGeom prst="roundRect">
            <a:avLst/>
          </a:prstGeom>
          <a:solidFill>
            <a:srgbClr val="F5C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仓管人员难</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3"/>
          <a:stretch>
            <a:fillRect/>
          </a:stretch>
        </p:blipFill>
        <p:spPr>
          <a:xfrm>
            <a:off x="397933" y="1945756"/>
            <a:ext cx="3521138" cy="1969808"/>
          </a:xfrm>
          <a:prstGeom prst="rect">
            <a:avLst/>
          </a:prstGeom>
        </p:spPr>
      </p:pic>
    </p:spTree>
    <p:extLst>
      <p:ext uri="{BB962C8B-B14F-4D97-AF65-F5344CB8AC3E}">
        <p14:creationId xmlns:p14="http://schemas.microsoft.com/office/powerpoint/2010/main" val="26153972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8"/>
          <p:cNvSpPr/>
          <p:nvPr/>
        </p:nvSpPr>
        <p:spPr>
          <a:xfrm>
            <a:off x="338449" y="785910"/>
            <a:ext cx="2563245" cy="30479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采购人员难</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Rounded Rectangle 34"/>
          <p:cNvSpPr/>
          <p:nvPr/>
        </p:nvSpPr>
        <p:spPr>
          <a:xfrm>
            <a:off x="3046640" y="771525"/>
            <a:ext cx="2380122" cy="3191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品管人员难</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9" name="图片占位符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20827" y="1198344"/>
            <a:ext cx="2591912" cy="1640116"/>
          </a:xfrm>
          <a:prstGeom prst="foldedCorner">
            <a:avLst/>
          </a:prstGeom>
        </p:spPr>
      </p:pic>
      <p:pic>
        <p:nvPicPr>
          <p:cNvPr id="10" name="图片占位符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641" y="1198343"/>
            <a:ext cx="2380122" cy="1635084"/>
          </a:xfrm>
          <a:prstGeom prst="foldedCorner">
            <a:avLst/>
          </a:prstGeom>
        </p:spPr>
      </p:pic>
      <p:sp>
        <p:nvSpPr>
          <p:cNvPr id="11" name="矩形 10"/>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2013" y="27004"/>
            <a:ext cx="4049597" cy="400110"/>
          </a:xfrm>
          <a:prstGeom prst="rect">
            <a:avLst/>
          </a:prstGeom>
          <a:noFill/>
        </p:spPr>
        <p:txBody>
          <a:bodyPr wrap="square" rtlCol="0">
            <a:spAutoFit/>
          </a:bodyPr>
          <a:lstStyle/>
          <a:p>
            <a:r>
              <a:rPr kumimoji="1" lang="zh-CN" altLang="en-US" sz="2000" dirty="0" smtClean="0">
                <a:solidFill>
                  <a:schemeClr val="bg1"/>
                </a:solidFill>
                <a:latin typeface="微软雅黑" pitchFamily="34" charset="-122"/>
                <a:ea typeface="微软雅黑" pitchFamily="34" charset="-122"/>
              </a:rPr>
              <a:t>用户痛点</a:t>
            </a:r>
            <a:endParaRPr kumimoji="1" lang="zh-CN" altLang="en-US" sz="2000" dirty="0">
              <a:solidFill>
                <a:schemeClr val="bg1"/>
              </a:solidFill>
              <a:latin typeface="微软雅黑" pitchFamily="34" charset="-122"/>
              <a:ea typeface="微软雅黑" pitchFamily="34" charset="-122"/>
            </a:endParaRPr>
          </a:p>
        </p:txBody>
      </p:sp>
      <p:sp>
        <p:nvSpPr>
          <p:cNvPr id="17" name="文本框 16"/>
          <p:cNvSpPr txBox="1"/>
          <p:nvPr/>
        </p:nvSpPr>
        <p:spPr>
          <a:xfrm>
            <a:off x="285318" y="3183038"/>
            <a:ext cx="2627215" cy="116955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商品质检入库后，在使用过程</a:t>
            </a:r>
            <a:r>
              <a:rPr lang="zh-CN" altLang="en-US" dirty="0" smtClean="0">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如果原料出现</a:t>
            </a:r>
            <a:r>
              <a:rPr lang="zh-CN" altLang="en-US" dirty="0">
                <a:latin typeface="微软雅黑" panose="020B0503020204020204" pitchFamily="34" charset="-122"/>
                <a:ea typeface="微软雅黑" panose="020B0503020204020204" pitchFamily="34" charset="-122"/>
              </a:rPr>
              <a:t>问题，不能</a:t>
            </a:r>
            <a:r>
              <a:rPr lang="zh-CN" altLang="en-US" dirty="0" smtClean="0">
                <a:latin typeface="微软雅黑" panose="020B0503020204020204" pitchFamily="34" charset="-122"/>
                <a:ea typeface="微软雅黑" panose="020B0503020204020204" pitchFamily="34" charset="-122"/>
              </a:rPr>
              <a:t>准确判断</a:t>
            </a:r>
            <a:r>
              <a:rPr lang="zh-CN" altLang="en-US" dirty="0">
                <a:latin typeface="微软雅黑" panose="020B0503020204020204" pitchFamily="34" charset="-122"/>
                <a:ea typeface="微软雅黑" panose="020B0503020204020204" pitchFamily="34" charset="-122"/>
              </a:rPr>
              <a:t>是哪一批货出问题，</a:t>
            </a:r>
            <a:r>
              <a:rPr lang="zh-CN" altLang="en-US" dirty="0" smtClean="0">
                <a:latin typeface="微软雅黑" panose="020B0503020204020204" pitchFamily="34" charset="-122"/>
                <a:ea typeface="微软雅黑" panose="020B0503020204020204" pitchFamily="34" charset="-122"/>
              </a:rPr>
              <a:t>无法提供有效依据对供应</a:t>
            </a:r>
            <a:r>
              <a:rPr lang="zh-CN" altLang="en-US" dirty="0">
                <a:latin typeface="微软雅黑" panose="020B0503020204020204" pitchFamily="34" charset="-122"/>
                <a:ea typeface="微软雅黑" panose="020B0503020204020204" pitchFamily="34" charset="-122"/>
              </a:rPr>
              <a:t>商追责。</a:t>
            </a:r>
          </a:p>
        </p:txBody>
      </p:sp>
      <p:sp>
        <p:nvSpPr>
          <p:cNvPr id="18" name="文本框 17"/>
          <p:cNvSpPr txBox="1"/>
          <p:nvPr/>
        </p:nvSpPr>
        <p:spPr>
          <a:xfrm>
            <a:off x="3061756" y="3183038"/>
            <a:ext cx="2534711" cy="954107"/>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售后、维修过程中，很难</a:t>
            </a:r>
            <a:r>
              <a:rPr lang="zh-CN" altLang="en-US" dirty="0" smtClean="0">
                <a:latin typeface="微软雅黑" panose="020B0503020204020204" pitchFamily="34" charset="-122"/>
                <a:ea typeface="微软雅黑" panose="020B0503020204020204" pitchFamily="34" charset="-122"/>
              </a:rPr>
              <a:t>确认产品中用了哪些核心部件，是否被替换过；</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成品</a:t>
            </a:r>
            <a:r>
              <a:rPr lang="zh-CN" altLang="en-US" dirty="0">
                <a:latin typeface="微软雅黑" panose="020B0503020204020204" pitchFamily="34" charset="-122"/>
                <a:ea typeface="微软雅黑" panose="020B0503020204020204" pitchFamily="34" charset="-122"/>
              </a:rPr>
              <a:t>是否仍在保质期内。</a:t>
            </a:r>
          </a:p>
        </p:txBody>
      </p:sp>
      <p:sp>
        <p:nvSpPr>
          <p:cNvPr id="13" name="Rounded Rectangle 10"/>
          <p:cNvSpPr/>
          <p:nvPr/>
        </p:nvSpPr>
        <p:spPr>
          <a:xfrm>
            <a:off x="5824021" y="785033"/>
            <a:ext cx="2580868" cy="3226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销售人员难</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4" name="图片占位符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819037" y="1217041"/>
            <a:ext cx="2585334" cy="1633320"/>
          </a:xfrm>
          <a:prstGeom prst="foldedCorner">
            <a:avLst/>
          </a:prstGeom>
        </p:spPr>
      </p:pic>
      <p:sp>
        <p:nvSpPr>
          <p:cNvPr id="15" name="文本框 14"/>
          <p:cNvSpPr txBox="1"/>
          <p:nvPr/>
        </p:nvSpPr>
        <p:spPr>
          <a:xfrm>
            <a:off x="5819036" y="3204912"/>
            <a:ext cx="2977831" cy="2031325"/>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分销商窜货情况严重，缺乏区分依据。</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当商品存在问题时，召回追溯困难</a:t>
            </a:r>
            <a:r>
              <a:rPr lang="zh-CN" altLang="en-US" dirty="0" smtClean="0"/>
              <a:t>。</a:t>
            </a:r>
            <a:endParaRPr lang="en-US" altLang="zh-CN" dirty="0" smtClean="0"/>
          </a:p>
          <a:p>
            <a:pPr marL="285750" lvl="0" indent="-285750" defTabSz="914400" eaLnBrk="0" fontAlgn="base" hangingPunct="0">
              <a:spcBef>
                <a:spcPct val="0"/>
              </a:spcBef>
              <a:spcAft>
                <a:spcPct val="0"/>
              </a:spcAft>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消费者如何第一时间识别产品的真伪？发现伪冒产品，消费者</a:t>
            </a:r>
            <a:endParaRPr lang="en-US" altLang="zh-CN" dirty="0">
              <a:latin typeface="微软雅黑" panose="020B0503020204020204" pitchFamily="34" charset="-122"/>
              <a:ea typeface="微软雅黑" panose="020B0503020204020204" pitchFamily="34" charset="-122"/>
            </a:endParaRPr>
          </a:p>
          <a:p>
            <a:pPr lvl="0" defTabSz="914400" eaLnBrk="0" fontAlgn="base" hangingPunct="0">
              <a:spcBef>
                <a:spcPct val="0"/>
              </a:spcBef>
              <a:spcAft>
                <a:spcPct val="0"/>
              </a:spcAft>
              <a:defRPr/>
            </a:pPr>
            <a:r>
              <a:rPr lang="zh-CN" altLang="en-US" dirty="0">
                <a:latin typeface="微软雅黑" panose="020B0503020204020204" pitchFamily="34" charset="-122"/>
                <a:ea typeface="微软雅黑" panose="020B0503020204020204" pitchFamily="34" charset="-122"/>
              </a:rPr>
              <a:t>如何进行维权或反馈？如何让企业产品得到保护？</a:t>
            </a:r>
          </a:p>
          <a:p>
            <a:pPr marL="285750" indent="-285750">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76559094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0" y="1635125"/>
            <a:ext cx="4828854" cy="1442021"/>
            <a:chOff x="0" y="1635125"/>
            <a:chExt cx="4828406" cy="1441450"/>
          </a:xfrm>
        </p:grpSpPr>
        <p:sp>
          <p:nvSpPr>
            <p:cNvPr id="5" name="矩形 42"/>
            <p:cNvSpPr>
              <a:spLocks noChangeArrowheads="1"/>
            </p:cNvSpPr>
            <p:nvPr/>
          </p:nvSpPr>
          <p:spPr bwMode="auto">
            <a:xfrm>
              <a:off x="0" y="1635125"/>
              <a:ext cx="1476375" cy="144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8800" b="1" dirty="0">
                <a:solidFill>
                  <a:srgbClr val="24215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flipV="1">
              <a:off x="1476375" y="2627455"/>
              <a:ext cx="3352031" cy="17319"/>
            </a:xfrm>
            <a:prstGeom prst="line">
              <a:avLst/>
            </a:prstGeom>
            <a:noFill/>
            <a:ln w="38100" cmpd="dbl">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标题 1"/>
          <p:cNvSpPr>
            <a:spLocks noGrp="1"/>
          </p:cNvSpPr>
          <p:nvPr>
            <p:ph type="title"/>
          </p:nvPr>
        </p:nvSpPr>
        <p:spPr>
          <a:xfrm>
            <a:off x="1965487" y="803439"/>
            <a:ext cx="3853012" cy="1908518"/>
          </a:xfrm>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en-US" altLang="zh-CN" dirty="0">
                <a:latin typeface="Arial" panose="020B0604020202020204" pitchFamily="34" charset="0"/>
                <a:ea typeface="微软雅黑" panose="020B0503020204020204" pitchFamily="34" charset="-122"/>
                <a:sym typeface="Arial" panose="020B0604020202020204" pitchFamily="34" charset="0"/>
              </a:rPr>
              <a:t/>
            </a:r>
            <a:br>
              <a:rPr lang="en-US" altLang="zh-CN" dirty="0">
                <a:latin typeface="Arial" panose="020B0604020202020204" pitchFamily="34" charset="0"/>
                <a:ea typeface="微软雅黑" panose="020B0503020204020204" pitchFamily="34" charset="-122"/>
                <a:sym typeface="Arial" panose="020B0604020202020204" pitchFamily="34" charset="0"/>
              </a:rPr>
            </a:br>
            <a:r>
              <a:rPr lang="zh-CN" altLang="en-US" dirty="0">
                <a:latin typeface="Arial" panose="020B0604020202020204" pitchFamily="34" charset="0"/>
                <a:ea typeface="微软雅黑" panose="020B0503020204020204" pitchFamily="34" charset="-122"/>
                <a:sym typeface="Arial" panose="020B0604020202020204" pitchFamily="34" charset="0"/>
              </a:rPr>
              <a:t> </a:t>
            </a:r>
            <a:r>
              <a:rPr lang="en-US" altLang="zh-CN" dirty="0" smtClean="0">
                <a:latin typeface="Arial" panose="020B0604020202020204" pitchFamily="34" charset="0"/>
                <a:ea typeface="微软雅黑" panose="020B0503020204020204" pitchFamily="34" charset="-122"/>
                <a:sym typeface="Arial" panose="020B0604020202020204" pitchFamily="34" charset="0"/>
              </a:rPr>
              <a:t/>
            </a:r>
            <a:br>
              <a:rPr lang="en-US" altLang="zh-CN" dirty="0" smtClean="0">
                <a:latin typeface="Arial" panose="020B0604020202020204" pitchFamily="34" charset="0"/>
                <a:ea typeface="微软雅黑" panose="020B0503020204020204" pitchFamily="34" charset="-122"/>
                <a:sym typeface="Arial" panose="020B0604020202020204" pitchFamily="34" charset="0"/>
              </a:rPr>
            </a:br>
            <a:r>
              <a:rPr lang="zh-CN" altLang="en-US" sz="3600" dirty="0" smtClean="0">
                <a:latin typeface="Arial" panose="020B0604020202020204" pitchFamily="34" charset="0"/>
                <a:sym typeface="Arial" panose="020B0604020202020204" pitchFamily="34" charset="0"/>
              </a:rPr>
              <a:t>产品应用方案</a:t>
            </a:r>
            <a:endParaRPr kumimoji="1" lang="zh-CN" altLang="en-US" sz="3600" dirty="0"/>
          </a:p>
        </p:txBody>
      </p:sp>
    </p:spTree>
    <p:extLst>
      <p:ext uri="{BB962C8B-B14F-4D97-AF65-F5344CB8AC3E}">
        <p14:creationId xmlns:p14="http://schemas.microsoft.com/office/powerpoint/2010/main" val="4224658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
          <p:cNvSpPr txBox="1"/>
          <p:nvPr/>
        </p:nvSpPr>
        <p:spPr>
          <a:xfrm>
            <a:off x="152013" y="27004"/>
            <a:ext cx="2711543"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2.1</a:t>
            </a:r>
            <a:r>
              <a:rPr kumimoji="1" lang="zh-CN" altLang="en-US" sz="2000" dirty="0" smtClean="0">
                <a:solidFill>
                  <a:schemeClr val="bg1"/>
                </a:solidFill>
                <a:latin typeface="微软雅黑" pitchFamily="34" charset="-122"/>
                <a:ea typeface="微软雅黑" pitchFamily="34" charset="-122"/>
              </a:rPr>
              <a:t>支持哪种条码</a:t>
            </a:r>
            <a:endParaRPr kumimoji="1" lang="zh-CN" altLang="en-US" sz="2000" dirty="0">
              <a:solidFill>
                <a:schemeClr val="bg1"/>
              </a:solidFill>
              <a:latin typeface="微软雅黑" pitchFamily="34" charset="-122"/>
              <a:ea typeface="微软雅黑" pitchFamily="34" charset="-122"/>
            </a:endParaRPr>
          </a:p>
        </p:txBody>
      </p:sp>
      <p:grpSp>
        <p:nvGrpSpPr>
          <p:cNvPr id="27" name="组合 26"/>
          <p:cNvGrpSpPr/>
          <p:nvPr/>
        </p:nvGrpSpPr>
        <p:grpSpPr>
          <a:xfrm>
            <a:off x="-437344" y="866925"/>
            <a:ext cx="3666681" cy="2146928"/>
            <a:chOff x="-437344" y="927721"/>
            <a:chExt cx="3666681" cy="2146928"/>
          </a:xfrm>
        </p:grpSpPr>
        <p:pic>
          <p:nvPicPr>
            <p:cNvPr id="28" name="图片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344" y="927721"/>
              <a:ext cx="3666681" cy="2146928"/>
            </a:xfrm>
            <a:prstGeom prst="rect">
              <a:avLst/>
            </a:prstGeom>
          </p:spPr>
        </p:pic>
        <p:sp>
          <p:nvSpPr>
            <p:cNvPr id="29" name="TextBox 28"/>
            <p:cNvSpPr txBox="1"/>
            <p:nvPr/>
          </p:nvSpPr>
          <p:spPr>
            <a:xfrm>
              <a:off x="591555" y="1821806"/>
              <a:ext cx="1608881" cy="338554"/>
            </a:xfrm>
            <a:prstGeom prst="rect">
              <a:avLst/>
            </a:prstGeom>
            <a:noFill/>
          </p:spPr>
          <p:txBody>
            <a:bodyPr wrap="square"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rPr>
                <a:t>条形码</a:t>
              </a:r>
            </a:p>
          </p:txBody>
        </p:sp>
      </p:grpSp>
      <p:grpSp>
        <p:nvGrpSpPr>
          <p:cNvPr id="30" name="组合 29"/>
          <p:cNvGrpSpPr/>
          <p:nvPr/>
        </p:nvGrpSpPr>
        <p:grpSpPr>
          <a:xfrm>
            <a:off x="5865186" y="866925"/>
            <a:ext cx="3666681" cy="2146928"/>
            <a:chOff x="5865186" y="806129"/>
            <a:chExt cx="3666681" cy="2146928"/>
          </a:xfrm>
        </p:grpSpPr>
        <p:pic>
          <p:nvPicPr>
            <p:cNvPr id="31" name="图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65186" y="806129"/>
              <a:ext cx="3666681" cy="2146928"/>
            </a:xfrm>
            <a:prstGeom prst="rect">
              <a:avLst/>
            </a:prstGeom>
          </p:spPr>
        </p:pic>
        <p:sp>
          <p:nvSpPr>
            <p:cNvPr id="32" name="TextBox 31"/>
            <p:cNvSpPr txBox="1"/>
            <p:nvPr/>
          </p:nvSpPr>
          <p:spPr>
            <a:xfrm>
              <a:off x="6985990" y="1704843"/>
              <a:ext cx="1608881" cy="338554"/>
            </a:xfrm>
            <a:prstGeom prst="rect">
              <a:avLst/>
            </a:prstGeom>
            <a:noFill/>
          </p:spPr>
          <p:txBody>
            <a:bodyPr wrap="square" rtlCol="0">
              <a:spAutoFit/>
            </a:bodyPr>
            <a:lstStyle/>
            <a:p>
              <a:pPr algn="ctr"/>
              <a:r>
                <a:rPr lang="en-US" altLang="zh-CN" sz="1600" dirty="0" smtClean="0">
                  <a:solidFill>
                    <a:schemeClr val="tx2"/>
                  </a:solidFill>
                  <a:latin typeface="微软雅黑" panose="020B0503020204020204" pitchFamily="34" charset="-122"/>
                  <a:ea typeface="微软雅黑" panose="020B0503020204020204" pitchFamily="34" charset="-122"/>
                </a:rPr>
                <a:t>RFID</a:t>
              </a:r>
              <a:endParaRPr lang="zh-CN" altLang="en-US" sz="1600" dirty="0">
                <a:solidFill>
                  <a:schemeClr val="tx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2713921" y="866925"/>
            <a:ext cx="3666681" cy="2146928"/>
            <a:chOff x="2771450" y="896353"/>
            <a:chExt cx="3666681" cy="2146928"/>
          </a:xfrm>
        </p:grpSpPr>
        <p:pic>
          <p:nvPicPr>
            <p:cNvPr id="34" name="图片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450" y="896353"/>
              <a:ext cx="3666681" cy="2146928"/>
            </a:xfrm>
            <a:prstGeom prst="rect">
              <a:avLst/>
            </a:prstGeom>
          </p:spPr>
        </p:pic>
        <p:sp>
          <p:nvSpPr>
            <p:cNvPr id="35" name="TextBox 34"/>
            <p:cNvSpPr txBox="1"/>
            <p:nvPr/>
          </p:nvSpPr>
          <p:spPr>
            <a:xfrm>
              <a:off x="3766452" y="1800540"/>
              <a:ext cx="1608881" cy="338554"/>
            </a:xfrm>
            <a:prstGeom prst="rect">
              <a:avLst/>
            </a:prstGeom>
            <a:noFill/>
          </p:spPr>
          <p:txBody>
            <a:bodyPr wrap="squar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二维码</a:t>
              </a:r>
              <a:endParaRPr lang="zh-CN" altLang="en-US" sz="1600" dirty="0">
                <a:solidFill>
                  <a:schemeClr val="tx2"/>
                </a:solidFill>
                <a:latin typeface="微软雅黑" panose="020B0503020204020204" pitchFamily="34" charset="-122"/>
                <a:ea typeface="微软雅黑" panose="020B0503020204020204" pitchFamily="34" charset="-122"/>
              </a:endParaRPr>
            </a:p>
          </p:txBody>
        </p:sp>
      </p:grpSp>
      <p:sp>
        <p:nvSpPr>
          <p:cNvPr id="37" name="TextBox 36"/>
          <p:cNvSpPr txBox="1"/>
          <p:nvPr/>
        </p:nvSpPr>
        <p:spPr>
          <a:xfrm>
            <a:off x="491422" y="3142892"/>
            <a:ext cx="2038418" cy="276999"/>
          </a:xfrm>
          <a:prstGeom prst="rect">
            <a:avLst/>
          </a:prstGeom>
          <a:noFill/>
        </p:spPr>
        <p:txBody>
          <a:bodyPr wrap="square" rtlCol="0">
            <a:spAutoFit/>
          </a:bodyPr>
          <a:lstStyle/>
          <a:p>
            <a:r>
              <a:rPr lang="en-US" altLang="zh-CN" sz="1200" dirty="0" smtClean="0">
                <a:solidFill>
                  <a:schemeClr val="bg1"/>
                </a:solidFill>
                <a:latin typeface="微软雅黑" pitchFamily="34" charset="-122"/>
                <a:ea typeface="微软雅黑" pitchFamily="34" charset="-122"/>
              </a:rPr>
              <a:t>XXXXXX</a:t>
            </a:r>
            <a:endParaRPr lang="zh-CN" altLang="en-US" sz="1200" dirty="0">
              <a:solidFill>
                <a:schemeClr val="bg1"/>
              </a:solidFill>
              <a:latin typeface="微软雅黑" pitchFamily="34" charset="-122"/>
              <a:ea typeface="微软雅黑" pitchFamily="34" charset="-122"/>
            </a:endParaRPr>
          </a:p>
        </p:txBody>
      </p:sp>
      <p:sp>
        <p:nvSpPr>
          <p:cNvPr id="38" name="TextBox 37"/>
          <p:cNvSpPr txBox="1"/>
          <p:nvPr/>
        </p:nvSpPr>
        <p:spPr>
          <a:xfrm>
            <a:off x="3543300" y="3327557"/>
            <a:ext cx="2321886" cy="276999"/>
          </a:xfrm>
          <a:prstGeom prst="rect">
            <a:avLst/>
          </a:prstGeom>
          <a:noFill/>
        </p:spPr>
        <p:txBody>
          <a:bodyPr wrap="square" rtlCol="0">
            <a:spAutoFit/>
          </a:bodyPr>
          <a:lstStyle/>
          <a:p>
            <a:r>
              <a:rPr lang="en-US" altLang="zh-CN" sz="1200" dirty="0" smtClean="0">
                <a:solidFill>
                  <a:schemeClr val="bg1"/>
                </a:solidFill>
                <a:latin typeface="微软雅黑" pitchFamily="34" charset="-122"/>
                <a:ea typeface="微软雅黑" pitchFamily="34" charset="-122"/>
              </a:rPr>
              <a:t>XXXX</a:t>
            </a:r>
            <a:endParaRPr lang="zh-CN" altLang="en-US" sz="1200" dirty="0">
              <a:solidFill>
                <a:schemeClr val="bg1"/>
              </a:solidFill>
              <a:latin typeface="微软雅黑" pitchFamily="34" charset="-122"/>
              <a:ea typeface="微软雅黑" pitchFamily="34" charset="-122"/>
            </a:endParaRPr>
          </a:p>
        </p:txBody>
      </p:sp>
      <p:sp>
        <p:nvSpPr>
          <p:cNvPr id="39" name="TextBox 38"/>
          <p:cNvSpPr txBox="1"/>
          <p:nvPr/>
        </p:nvSpPr>
        <p:spPr>
          <a:xfrm>
            <a:off x="6557241" y="3293435"/>
            <a:ext cx="2169384" cy="276999"/>
          </a:xfrm>
          <a:prstGeom prst="rect">
            <a:avLst/>
          </a:prstGeom>
          <a:noFill/>
        </p:spPr>
        <p:txBody>
          <a:bodyPr wrap="square" rtlCol="0">
            <a:spAutoFit/>
          </a:bodyPr>
          <a:lstStyle/>
          <a:p>
            <a:r>
              <a:rPr lang="en-US" altLang="zh-CN" sz="1200" dirty="0" smtClean="0">
                <a:solidFill>
                  <a:schemeClr val="bg1"/>
                </a:solidFill>
                <a:latin typeface="微软雅黑" pitchFamily="34" charset="-122"/>
                <a:ea typeface="微软雅黑" pitchFamily="34" charset="-122"/>
              </a:rPr>
              <a:t>XXX</a:t>
            </a:r>
            <a:endParaRPr lang="zh-CN" altLang="en-US" sz="1200" dirty="0">
              <a:solidFill>
                <a:schemeClr val="bg1"/>
              </a:solidFill>
              <a:latin typeface="微软雅黑" pitchFamily="34" charset="-122"/>
              <a:ea typeface="微软雅黑"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848" y="3248865"/>
            <a:ext cx="1310783" cy="6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9076" y="3268059"/>
            <a:ext cx="739432" cy="74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0634" y="3248423"/>
            <a:ext cx="829180" cy="83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0431" y="3147814"/>
            <a:ext cx="852226" cy="9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620501"/>
      </p:ext>
    </p:extLst>
  </p:cSld>
  <p:clrMapOvr>
    <a:masterClrMapping/>
  </p:clrMapOvr>
  <p:transition>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4" y="-8413"/>
            <a:ext cx="9146214" cy="470944"/>
          </a:xfrm>
          <a:prstGeom prst="rect">
            <a:avLst/>
          </a:prstGeom>
          <a:solidFill>
            <a:srgbClr val="176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2013" y="27004"/>
            <a:ext cx="4049597" cy="400110"/>
          </a:xfrm>
          <a:prstGeom prst="rect">
            <a:avLst/>
          </a:prstGeom>
          <a:noFill/>
        </p:spPr>
        <p:txBody>
          <a:bodyPr wrap="square" rtlCol="0">
            <a:spAutoFit/>
          </a:bodyPr>
          <a:lstStyle/>
          <a:p>
            <a:r>
              <a:rPr kumimoji="1" lang="en-US" altLang="zh-CN" sz="2000" dirty="0" smtClean="0">
                <a:solidFill>
                  <a:schemeClr val="bg1"/>
                </a:solidFill>
                <a:latin typeface="微软雅黑" pitchFamily="34" charset="-122"/>
                <a:ea typeface="微软雅黑" pitchFamily="34" charset="-122"/>
              </a:rPr>
              <a:t>2.2</a:t>
            </a:r>
            <a:r>
              <a:rPr kumimoji="1" lang="zh-CN" altLang="en-US" sz="2000" dirty="0" smtClean="0">
                <a:solidFill>
                  <a:schemeClr val="bg1"/>
                </a:solidFill>
                <a:latin typeface="微软雅黑" pitchFamily="34" charset="-122"/>
                <a:ea typeface="微软雅黑" pitchFamily="34" charset="-122"/>
              </a:rPr>
              <a:t>常用条码有哪些类型</a:t>
            </a:r>
            <a:endParaRPr kumimoji="1" lang="zh-CN" altLang="en-US" sz="2000" dirty="0">
              <a:solidFill>
                <a:schemeClr val="bg1"/>
              </a:solidFill>
              <a:latin typeface="微软雅黑" pitchFamily="34" charset="-122"/>
              <a:ea typeface="微软雅黑" pitchFamily="34" charset="-122"/>
            </a:endParaRPr>
          </a:p>
        </p:txBody>
      </p:sp>
      <p:sp>
        <p:nvSpPr>
          <p:cNvPr id="8" name="圆角矩形 7"/>
          <p:cNvSpPr/>
          <p:nvPr/>
        </p:nvSpPr>
        <p:spPr>
          <a:xfrm>
            <a:off x="3844976" y="1581462"/>
            <a:ext cx="1424067" cy="449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物料条码</a:t>
            </a:r>
            <a:endParaRPr lang="en-US" altLang="zh-CN" dirty="0"/>
          </a:p>
          <a:p>
            <a:pPr algn="ctr"/>
            <a:r>
              <a:rPr lang="zh-CN" altLang="en-US" dirty="0" smtClean="0"/>
              <a:t>（明细条码</a:t>
            </a:r>
            <a:r>
              <a:rPr lang="zh-CN" altLang="en-US" dirty="0"/>
              <a:t>）</a:t>
            </a:r>
          </a:p>
        </p:txBody>
      </p:sp>
      <p:pic>
        <p:nvPicPr>
          <p:cNvPr id="9" name="图片 8"/>
          <p:cNvPicPr>
            <a:picLocks noChangeAspect="1"/>
          </p:cNvPicPr>
          <p:nvPr/>
        </p:nvPicPr>
        <p:blipFill>
          <a:blip r:embed="rId2"/>
          <a:stretch>
            <a:fillRect/>
          </a:stretch>
        </p:blipFill>
        <p:spPr>
          <a:xfrm>
            <a:off x="5601139" y="2353456"/>
            <a:ext cx="1499651" cy="1266669"/>
          </a:xfrm>
          <a:prstGeom prst="rect">
            <a:avLst/>
          </a:prstGeom>
        </p:spPr>
      </p:pic>
      <p:sp>
        <p:nvSpPr>
          <p:cNvPr id="10" name="圆角矩形 9"/>
          <p:cNvSpPr/>
          <p:nvPr/>
        </p:nvSpPr>
        <p:spPr>
          <a:xfrm>
            <a:off x="5728740" y="1591455"/>
            <a:ext cx="1424067" cy="449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t>最小包装码</a:t>
            </a:r>
            <a:endParaRPr lang="en-US" altLang="zh-CN" dirty="0"/>
          </a:p>
          <a:p>
            <a:pPr algn="ctr"/>
            <a:r>
              <a:rPr lang="zh-CN" altLang="en-US" dirty="0" smtClean="0"/>
              <a:t>（明细条码）</a:t>
            </a:r>
            <a:endParaRPr lang="zh-CN" altLang="en-US" dirty="0"/>
          </a:p>
        </p:txBody>
      </p:sp>
      <p:pic>
        <p:nvPicPr>
          <p:cNvPr id="11" name="图片 10"/>
          <p:cNvPicPr>
            <a:picLocks noChangeAspect="1"/>
          </p:cNvPicPr>
          <p:nvPr/>
        </p:nvPicPr>
        <p:blipFill>
          <a:blip r:embed="rId3"/>
          <a:stretch>
            <a:fillRect/>
          </a:stretch>
        </p:blipFill>
        <p:spPr>
          <a:xfrm>
            <a:off x="7730029" y="2222626"/>
            <a:ext cx="1234087" cy="1478983"/>
          </a:xfrm>
          <a:prstGeom prst="rect">
            <a:avLst/>
          </a:prstGeom>
        </p:spPr>
      </p:pic>
      <p:sp>
        <p:nvSpPr>
          <p:cNvPr id="12" name="圆角矩形 11"/>
          <p:cNvSpPr/>
          <p:nvPr/>
        </p:nvSpPr>
        <p:spPr>
          <a:xfrm>
            <a:off x="7337685" y="1571467"/>
            <a:ext cx="1746354" cy="449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t>多重箱码</a:t>
            </a:r>
            <a:r>
              <a:rPr lang="en-US" altLang="zh-CN" dirty="0" smtClean="0"/>
              <a:t>/</a:t>
            </a:r>
            <a:r>
              <a:rPr lang="zh-CN" altLang="en-US" dirty="0" smtClean="0"/>
              <a:t>包装条码</a:t>
            </a:r>
            <a:endParaRPr lang="en-US" altLang="zh-CN" dirty="0"/>
          </a:p>
          <a:p>
            <a:pPr algn="ctr"/>
            <a:r>
              <a:rPr lang="zh-CN" altLang="en-US" dirty="0" smtClean="0"/>
              <a:t>（包装条码）</a:t>
            </a:r>
            <a:endParaRPr lang="zh-CN" altLang="en-US" dirty="0"/>
          </a:p>
        </p:txBody>
      </p:sp>
      <p:pic>
        <p:nvPicPr>
          <p:cNvPr id="13" name="图片 12"/>
          <p:cNvPicPr>
            <a:picLocks noChangeAspect="1"/>
          </p:cNvPicPr>
          <p:nvPr/>
        </p:nvPicPr>
        <p:blipFill>
          <a:blip r:embed="rId4"/>
          <a:stretch>
            <a:fillRect/>
          </a:stretch>
        </p:blipFill>
        <p:spPr>
          <a:xfrm>
            <a:off x="154329" y="2443396"/>
            <a:ext cx="1408196" cy="1124262"/>
          </a:xfrm>
          <a:prstGeom prst="rect">
            <a:avLst/>
          </a:prstGeom>
        </p:spPr>
      </p:pic>
      <p:sp>
        <p:nvSpPr>
          <p:cNvPr id="14" name="圆角矩形 13"/>
          <p:cNvSpPr/>
          <p:nvPr/>
        </p:nvSpPr>
        <p:spPr>
          <a:xfrm>
            <a:off x="202368" y="1566471"/>
            <a:ext cx="1424067" cy="449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t>仓库</a:t>
            </a:r>
            <a:r>
              <a:rPr lang="en-US" altLang="zh-CN" dirty="0" smtClean="0"/>
              <a:t>/</a:t>
            </a:r>
            <a:r>
              <a:rPr lang="zh-CN" altLang="en-US" dirty="0" smtClean="0"/>
              <a:t>货架条码</a:t>
            </a:r>
            <a:endParaRPr lang="en-US" altLang="zh-CN" dirty="0"/>
          </a:p>
          <a:p>
            <a:pPr algn="ctr"/>
            <a:r>
              <a:rPr lang="zh-CN" altLang="en-US" dirty="0" smtClean="0"/>
              <a:t>（库位条码）</a:t>
            </a:r>
            <a:endParaRPr lang="zh-CN" altLang="en-US" dirty="0"/>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438" y="2412336"/>
            <a:ext cx="1860546" cy="116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a:xfrm>
            <a:off x="2003686" y="1598950"/>
            <a:ext cx="1424067" cy="449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t>单据条码</a:t>
            </a:r>
            <a:endParaRPr lang="en-US" altLang="zh-CN" dirty="0"/>
          </a:p>
          <a:p>
            <a:pPr algn="ctr"/>
            <a:r>
              <a:rPr lang="zh-CN" altLang="en-US" dirty="0" smtClean="0"/>
              <a:t>（单据条码）</a:t>
            </a:r>
            <a:endParaRPr lang="zh-CN" altLang="en-US" dirty="0"/>
          </a:p>
        </p:txBody>
      </p:sp>
      <p:pic>
        <p:nvPicPr>
          <p:cNvPr id="17" name="图片 16"/>
          <p:cNvPicPr>
            <a:picLocks noChangeAspect="1"/>
          </p:cNvPicPr>
          <p:nvPr/>
        </p:nvPicPr>
        <p:blipFill>
          <a:blip r:embed="rId6"/>
          <a:stretch>
            <a:fillRect/>
          </a:stretch>
        </p:blipFill>
        <p:spPr>
          <a:xfrm>
            <a:off x="3738343" y="2549264"/>
            <a:ext cx="1635632" cy="1074227"/>
          </a:xfrm>
          <a:prstGeom prst="rect">
            <a:avLst/>
          </a:prstGeom>
        </p:spPr>
      </p:pic>
      <p:sp>
        <p:nvSpPr>
          <p:cNvPr id="18" name="左右箭头 17"/>
          <p:cNvSpPr/>
          <p:nvPr/>
        </p:nvSpPr>
        <p:spPr bwMode="auto">
          <a:xfrm>
            <a:off x="7230768" y="2987918"/>
            <a:ext cx="616861" cy="257175"/>
          </a:xfrm>
          <a:prstGeom prst="leftRightArrow">
            <a:avLst/>
          </a:prstGeom>
          <a:ln>
            <a:headEnd/>
            <a:tailEnd/>
          </a:ln>
        </p:spPr>
        <p:style>
          <a:lnRef idx="3">
            <a:schemeClr val="lt1"/>
          </a:lnRef>
          <a:fillRef idx="1">
            <a:schemeClr val="accent5"/>
          </a:fillRef>
          <a:effectRef idx="1">
            <a:schemeClr val="accent5"/>
          </a:effectRef>
          <a:fontRef idx="minor">
            <a:schemeClr val="lt1"/>
          </a:fontRef>
        </p:style>
        <p:txBody>
          <a:bodyPr vert="eaVert" lIns="0" tIns="0" rIns="0" bIns="0"/>
          <a:lstStyle/>
          <a:p>
            <a:pPr eaLnBrk="1" hangingPunct="1">
              <a:buClr>
                <a:srgbClr val="FF9933"/>
              </a:buClr>
              <a:defRPr/>
            </a:pPr>
            <a:endParaRPr lang="zh-CN" altLang="en-US" sz="9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0367117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④内部公开">
  <a:themeElements>
    <a:clrScheme name="新logo配色">
      <a:dk1>
        <a:srgbClr val="000000"/>
      </a:dk1>
      <a:lt1>
        <a:srgbClr val="FFFFFF"/>
      </a:lt1>
      <a:dk2>
        <a:srgbClr val="24215F"/>
      </a:dk2>
      <a:lt2>
        <a:srgbClr val="1788EE"/>
      </a:lt2>
      <a:accent1>
        <a:srgbClr val="23CCFC"/>
      </a:accent1>
      <a:accent2>
        <a:srgbClr val="21C8C8"/>
      </a:accent2>
      <a:accent3>
        <a:srgbClr val="B073FC"/>
      </a:accent3>
      <a:accent4>
        <a:srgbClr val="000000"/>
      </a:accent4>
      <a:accent5>
        <a:srgbClr val="AAB6DC"/>
      </a:accent5>
      <a:accent6>
        <a:srgbClr val="0060C0"/>
      </a:accent6>
      <a:hlink>
        <a:srgbClr val="FF9900"/>
      </a:hlink>
      <a:folHlink>
        <a:srgbClr val="C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20171024金蝶集团幻灯片模版（终稿）.pptx" id="{1EAF7BB3-9139-4CA9-B9C3-EDD8633D62AA}" vid="{D3470B15-9C50-4FF3-AB54-112F42EC039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④内部公开</Template>
  <TotalTime>5992</TotalTime>
  <Words>3292</Words>
  <Application>Microsoft Office PowerPoint</Application>
  <PresentationFormat>全屏显示(16:9)</PresentationFormat>
  <Paragraphs>322</Paragraphs>
  <Slides>44</Slides>
  <Notes>14</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44</vt:i4>
      </vt:variant>
    </vt:vector>
  </HeadingPairs>
  <TitlesOfParts>
    <vt:vector size="49" baseType="lpstr">
      <vt:lpstr>④内部公开</vt:lpstr>
      <vt:lpstr>Microsoft Excel Worksheet</vt:lpstr>
      <vt:lpstr>Microsoft Word 97 - 2003 Document</vt:lpstr>
      <vt:lpstr>Microsoft Word Document</vt:lpstr>
      <vt:lpstr>演示文稿</vt:lpstr>
      <vt:lpstr>PowerPoint 演示文稿</vt:lpstr>
      <vt:lpstr>PowerPoint 演示文稿</vt:lpstr>
      <vt:lpstr>     产品业务背景</vt:lpstr>
      <vt:lpstr>PowerPoint 演示文稿</vt:lpstr>
      <vt:lpstr>PowerPoint 演示文稿</vt:lpstr>
      <vt:lpstr>PowerPoint 演示文稿</vt:lpstr>
      <vt:lpstr>     产品应用方案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项目实施交付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系统功能特性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渠道销售支持</vt:lpstr>
      <vt:lpstr>PowerPoint 演示文稿</vt:lpstr>
      <vt:lpstr>PowerPoint 演示文稿</vt:lpstr>
      <vt:lpstr>PowerPoint 演示文稿</vt:lpstr>
      <vt:lpstr>     售后服务支持</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金蝶集团 幻灯片模版</dc:title>
  <dc:creator>admin</dc:creator>
  <cp:lastModifiedBy>Windows 用户</cp:lastModifiedBy>
  <cp:revision>312</cp:revision>
  <dcterms:created xsi:type="dcterms:W3CDTF">2017-12-05T10:25:12Z</dcterms:created>
  <dcterms:modified xsi:type="dcterms:W3CDTF">2019-05-13T15:35:39Z</dcterms:modified>
</cp:coreProperties>
</file>